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28"/>
  </p:notesMasterIdLst>
  <p:handoutMasterIdLst>
    <p:handoutMasterId r:id="rId29"/>
  </p:handoutMasterIdLst>
  <p:sldIdLst>
    <p:sldId id="784" r:id="rId2"/>
    <p:sldId id="785" r:id="rId3"/>
    <p:sldId id="787" r:id="rId4"/>
    <p:sldId id="791" r:id="rId5"/>
    <p:sldId id="788" r:id="rId6"/>
    <p:sldId id="789" r:id="rId7"/>
    <p:sldId id="792" r:id="rId8"/>
    <p:sldId id="793" r:id="rId9"/>
    <p:sldId id="794" r:id="rId10"/>
    <p:sldId id="798" r:id="rId11"/>
    <p:sldId id="795" r:id="rId12"/>
    <p:sldId id="796" r:id="rId13"/>
    <p:sldId id="797" r:id="rId14"/>
    <p:sldId id="814" r:id="rId15"/>
    <p:sldId id="799" r:id="rId16"/>
    <p:sldId id="800" r:id="rId17"/>
    <p:sldId id="813" r:id="rId18"/>
    <p:sldId id="802" r:id="rId19"/>
    <p:sldId id="803" r:id="rId20"/>
    <p:sldId id="804" r:id="rId21"/>
    <p:sldId id="805" r:id="rId22"/>
    <p:sldId id="806" r:id="rId23"/>
    <p:sldId id="812" r:id="rId24"/>
    <p:sldId id="808" r:id="rId25"/>
    <p:sldId id="811" r:id="rId26"/>
    <p:sldId id="810" r:id="rId27"/>
  </p:sldIdLst>
  <p:sldSz cx="9144000" cy="6858000" type="screen4x3"/>
  <p:notesSz cx="7315200" cy="9601200"/>
  <p:defaultTextStyle>
    <a:defPPr>
      <a:defRPr lang="en-US"/>
    </a:defPPr>
    <a:lvl1pPr algn="l" rtl="0" eaLnBrk="0" fontAlgn="base" hangingPunct="0">
      <a:spcBef>
        <a:spcPct val="50000"/>
      </a:spcBef>
      <a:spcAft>
        <a:spcPct val="0"/>
      </a:spcAft>
      <a:defRPr sz="1700" kern="1200">
        <a:solidFill>
          <a:schemeClr val="tx1"/>
        </a:solidFill>
        <a:latin typeface="Arial" charset="0"/>
        <a:ea typeface="+mn-ea"/>
        <a:cs typeface="+mn-cs"/>
      </a:defRPr>
    </a:lvl1pPr>
    <a:lvl2pPr marL="457200" algn="l" rtl="0" eaLnBrk="0" fontAlgn="base" hangingPunct="0">
      <a:spcBef>
        <a:spcPct val="50000"/>
      </a:spcBef>
      <a:spcAft>
        <a:spcPct val="0"/>
      </a:spcAft>
      <a:defRPr sz="1700" kern="1200">
        <a:solidFill>
          <a:schemeClr val="tx1"/>
        </a:solidFill>
        <a:latin typeface="Arial" charset="0"/>
        <a:ea typeface="+mn-ea"/>
        <a:cs typeface="+mn-cs"/>
      </a:defRPr>
    </a:lvl2pPr>
    <a:lvl3pPr marL="914400" algn="l" rtl="0" eaLnBrk="0" fontAlgn="base" hangingPunct="0">
      <a:spcBef>
        <a:spcPct val="50000"/>
      </a:spcBef>
      <a:spcAft>
        <a:spcPct val="0"/>
      </a:spcAft>
      <a:defRPr sz="1700" kern="1200">
        <a:solidFill>
          <a:schemeClr val="tx1"/>
        </a:solidFill>
        <a:latin typeface="Arial" charset="0"/>
        <a:ea typeface="+mn-ea"/>
        <a:cs typeface="+mn-cs"/>
      </a:defRPr>
    </a:lvl3pPr>
    <a:lvl4pPr marL="1371600" algn="l" rtl="0" eaLnBrk="0" fontAlgn="base" hangingPunct="0">
      <a:spcBef>
        <a:spcPct val="50000"/>
      </a:spcBef>
      <a:spcAft>
        <a:spcPct val="0"/>
      </a:spcAft>
      <a:defRPr sz="1700" kern="1200">
        <a:solidFill>
          <a:schemeClr val="tx1"/>
        </a:solidFill>
        <a:latin typeface="Arial" charset="0"/>
        <a:ea typeface="+mn-ea"/>
        <a:cs typeface="+mn-cs"/>
      </a:defRPr>
    </a:lvl4pPr>
    <a:lvl5pPr marL="1828800" algn="l" rtl="0" eaLnBrk="0" fontAlgn="base" hangingPunct="0">
      <a:spcBef>
        <a:spcPct val="50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DD1D1"/>
    <a:srgbClr val="CC0000"/>
    <a:srgbClr val="CCCCFF"/>
    <a:srgbClr val="9900FF"/>
    <a:srgbClr val="666699"/>
    <a:srgbClr val="003366"/>
    <a:srgbClr val="0000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0" autoAdjust="0"/>
    <p:restoredTop sz="99851" autoAdjust="0"/>
  </p:normalViewPr>
  <p:slideViewPr>
    <p:cSldViewPr snapToObjects="1">
      <p:cViewPr>
        <p:scale>
          <a:sx n="90" d="100"/>
          <a:sy n="90" d="100"/>
        </p:scale>
        <p:origin x="-1050" y="-66"/>
      </p:cViewPr>
      <p:guideLst>
        <p:guide orient="horz" pos="845"/>
        <p:guide pos="5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22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spcBef>
                <a:spcPct val="0"/>
              </a:spcBef>
              <a:defRPr sz="1300"/>
            </a:lvl1pPr>
          </a:lstStyle>
          <a:p>
            <a:pPr>
              <a:defRPr/>
            </a:pPr>
            <a:endParaRPr lang="en-US" altLang="zh-CN"/>
          </a:p>
        </p:txBody>
      </p:sp>
      <p:sp>
        <p:nvSpPr>
          <p:cNvPr id="86221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spcBef>
                <a:spcPct val="0"/>
              </a:spcBef>
              <a:defRPr sz="1300"/>
            </a:lvl1pPr>
          </a:lstStyle>
          <a:p>
            <a:pPr>
              <a:defRPr/>
            </a:pPr>
            <a:endParaRPr lang="en-US" altLang="zh-CN"/>
          </a:p>
        </p:txBody>
      </p:sp>
      <p:sp>
        <p:nvSpPr>
          <p:cNvPr id="86221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spcBef>
                <a:spcPct val="0"/>
              </a:spcBef>
              <a:defRPr sz="1300"/>
            </a:lvl1pPr>
          </a:lstStyle>
          <a:p>
            <a:pPr>
              <a:defRPr/>
            </a:pPr>
            <a:endParaRPr lang="en-US" altLang="zh-CN"/>
          </a:p>
        </p:txBody>
      </p:sp>
      <p:sp>
        <p:nvSpPr>
          <p:cNvPr id="86221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spcBef>
                <a:spcPct val="0"/>
              </a:spcBef>
              <a:defRPr sz="1300"/>
            </a:lvl1pPr>
          </a:lstStyle>
          <a:p>
            <a:pPr>
              <a:defRPr/>
            </a:pPr>
            <a:fld id="{3B2AB9AF-B855-4F8C-B59A-A2DE124C482F}" type="slidenum">
              <a:rPr lang="en-US" altLang="zh-CN"/>
              <a:pPr>
                <a:defRPr/>
              </a:pPr>
              <a:t>‹#›</a:t>
            </a:fld>
            <a:endParaRPr lang="en-US" altLang="zh-CN"/>
          </a:p>
        </p:txBody>
      </p:sp>
    </p:spTree>
    <p:extLst>
      <p:ext uri="{BB962C8B-B14F-4D97-AF65-F5344CB8AC3E}">
        <p14:creationId xmlns:p14="http://schemas.microsoft.com/office/powerpoint/2010/main" val="77846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spcBef>
                <a:spcPct val="0"/>
              </a:spcBef>
              <a:defRPr sz="1300"/>
            </a:lvl1pPr>
          </a:lstStyle>
          <a:p>
            <a:pPr>
              <a:defRPr/>
            </a:pPr>
            <a:endParaRPr lang="en-US" altLang="zh-CN"/>
          </a:p>
        </p:txBody>
      </p:sp>
      <p:sp>
        <p:nvSpPr>
          <p:cNvPr id="1024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spcBef>
                <a:spcPct val="0"/>
              </a:spcBef>
              <a:defRPr sz="1300"/>
            </a:lvl1pPr>
          </a:lstStyle>
          <a:p>
            <a:pPr>
              <a:defRPr/>
            </a:pPr>
            <a:endParaRPr lang="en-US" altLang="zh-CN"/>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zh-CN" noProof="0" smtClean="0"/>
              <a:t>Textmasterformate durch Klicken bearbeiten</a:t>
            </a:r>
          </a:p>
          <a:p>
            <a:pPr lvl="1"/>
            <a:r>
              <a:rPr lang="en-US" altLang="zh-CN" noProof="0" smtClean="0"/>
              <a:t>Zweite Ebene</a:t>
            </a:r>
          </a:p>
          <a:p>
            <a:pPr lvl="2"/>
            <a:r>
              <a:rPr lang="en-US" altLang="zh-CN" noProof="0" smtClean="0"/>
              <a:t>Dritte Ebene</a:t>
            </a:r>
          </a:p>
          <a:p>
            <a:pPr lvl="3"/>
            <a:r>
              <a:rPr lang="en-US" altLang="zh-CN" noProof="0" smtClean="0"/>
              <a:t>Vierte Ebene</a:t>
            </a:r>
          </a:p>
          <a:p>
            <a:pPr lvl="4"/>
            <a:r>
              <a:rPr lang="en-US" altLang="zh-CN" noProof="0" smtClean="0"/>
              <a:t>Fünfte Ebene</a:t>
            </a:r>
          </a:p>
        </p:txBody>
      </p:sp>
      <p:sp>
        <p:nvSpPr>
          <p:cNvPr id="1024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spcBef>
                <a:spcPct val="0"/>
              </a:spcBef>
              <a:defRPr sz="1300"/>
            </a:lvl1pPr>
          </a:lstStyle>
          <a:p>
            <a:pPr>
              <a:defRPr/>
            </a:pPr>
            <a:endParaRPr lang="en-US" altLang="zh-CN"/>
          </a:p>
        </p:txBody>
      </p:sp>
      <p:sp>
        <p:nvSpPr>
          <p:cNvPr id="1024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spcBef>
                <a:spcPct val="0"/>
              </a:spcBef>
              <a:defRPr sz="1300"/>
            </a:lvl1pPr>
          </a:lstStyle>
          <a:p>
            <a:pPr>
              <a:defRPr/>
            </a:pPr>
            <a:fld id="{FCDE0299-AEB7-4846-A7F3-71544CEED356}" type="slidenum">
              <a:rPr lang="en-US" altLang="zh-CN"/>
              <a:pPr>
                <a:defRPr/>
              </a:pPr>
              <a:t>‹#›</a:t>
            </a:fld>
            <a:endParaRPr lang="en-US" altLang="zh-CN"/>
          </a:p>
        </p:txBody>
      </p:sp>
    </p:spTree>
    <p:extLst>
      <p:ext uri="{BB962C8B-B14F-4D97-AF65-F5344CB8AC3E}">
        <p14:creationId xmlns:p14="http://schemas.microsoft.com/office/powerpoint/2010/main" val="116890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B4D2314D-CC19-4F7E-8016-964084CD195C}" type="slidenum">
              <a:rPr lang="en-US" altLang="de-DE"/>
              <a:pPr>
                <a:defRPr/>
              </a:pPr>
              <a:t>‹#›</a:t>
            </a:fld>
            <a:endParaRPr lang="en-US" altLang="de-DE"/>
          </a:p>
        </p:txBody>
      </p:sp>
    </p:spTree>
    <p:extLst>
      <p:ext uri="{BB962C8B-B14F-4D97-AF65-F5344CB8AC3E}">
        <p14:creationId xmlns:p14="http://schemas.microsoft.com/office/powerpoint/2010/main" val="29215391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FA1316F2-021F-4B68-8CAE-86E718815B7B}" type="slidenum">
              <a:rPr lang="en-US" altLang="de-DE"/>
              <a:pPr>
                <a:defRPr/>
              </a:pPr>
              <a:t>‹#›</a:t>
            </a:fld>
            <a:endParaRPr lang="en-US" altLang="de-DE"/>
          </a:p>
        </p:txBody>
      </p:sp>
    </p:spTree>
    <p:extLst>
      <p:ext uri="{BB962C8B-B14F-4D97-AF65-F5344CB8AC3E}">
        <p14:creationId xmlns:p14="http://schemas.microsoft.com/office/powerpoint/2010/main" val="34675099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1988" y="0"/>
            <a:ext cx="2133600"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0"/>
            <a:ext cx="6251575"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358C3B19-4CB8-4FFF-BAF8-AB3717CCB675}" type="slidenum">
              <a:rPr lang="en-US" altLang="de-DE"/>
              <a:pPr>
                <a:defRPr/>
              </a:pPr>
              <a:t>‹#›</a:t>
            </a:fld>
            <a:endParaRPr lang="en-US" altLang="de-DE"/>
          </a:p>
        </p:txBody>
      </p:sp>
    </p:spTree>
    <p:extLst>
      <p:ext uri="{BB962C8B-B14F-4D97-AF65-F5344CB8AC3E}">
        <p14:creationId xmlns:p14="http://schemas.microsoft.com/office/powerpoint/2010/main" val="278995578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75" y="0"/>
            <a:ext cx="8304213"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8013" y="1293813"/>
            <a:ext cx="401955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9963" y="1293813"/>
            <a:ext cx="4021137"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ln/>
        </p:spPr>
        <p:txBody>
          <a:bodyPr/>
          <a:lstStyle>
            <a:lvl1pPr>
              <a:defRPr/>
            </a:lvl1pPr>
          </a:lstStyle>
          <a:p>
            <a:pPr>
              <a:defRPr/>
            </a:pPr>
            <a:fld id="{2C0A8877-DECF-4FDB-B929-4C8D2294EB22}" type="slidenum">
              <a:rPr lang="en-US" altLang="de-DE"/>
              <a:pPr>
                <a:defRPr/>
              </a:pPr>
              <a:t>‹#›</a:t>
            </a:fld>
            <a:endParaRPr lang="en-US" altLang="de-DE"/>
          </a:p>
        </p:txBody>
      </p:sp>
    </p:spTree>
    <p:extLst>
      <p:ext uri="{BB962C8B-B14F-4D97-AF65-F5344CB8AC3E}">
        <p14:creationId xmlns:p14="http://schemas.microsoft.com/office/powerpoint/2010/main" val="3711670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41375" y="0"/>
            <a:ext cx="8304213"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8013" y="1293813"/>
            <a:ext cx="4019550" cy="4381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79963" y="1293813"/>
            <a:ext cx="4021137" cy="211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79963" y="3560763"/>
            <a:ext cx="4021137" cy="2114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8"/>
          <p:cNvSpPr>
            <a:spLocks noGrp="1" noChangeArrowheads="1"/>
          </p:cNvSpPr>
          <p:nvPr>
            <p:ph type="sldNum" sz="quarter" idx="10"/>
          </p:nvPr>
        </p:nvSpPr>
        <p:spPr>
          <a:ln/>
        </p:spPr>
        <p:txBody>
          <a:bodyPr/>
          <a:lstStyle>
            <a:lvl1pPr>
              <a:defRPr/>
            </a:lvl1pPr>
          </a:lstStyle>
          <a:p>
            <a:pPr>
              <a:defRPr/>
            </a:pPr>
            <a:fld id="{11357361-3006-466B-AC7C-3FB45AAB4A02}" type="slidenum">
              <a:rPr lang="en-US" altLang="de-DE"/>
              <a:pPr>
                <a:defRPr/>
              </a:pPr>
              <a:t>‹#›</a:t>
            </a:fld>
            <a:endParaRPr lang="en-US" altLang="de-DE"/>
          </a:p>
        </p:txBody>
      </p:sp>
    </p:spTree>
    <p:extLst>
      <p:ext uri="{BB962C8B-B14F-4D97-AF65-F5344CB8AC3E}">
        <p14:creationId xmlns:p14="http://schemas.microsoft.com/office/powerpoint/2010/main" val="37007858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7F7777FE-7AF1-47AB-B195-6695CD169B42}" type="slidenum">
              <a:rPr lang="en-US" altLang="de-DE"/>
              <a:pPr>
                <a:defRPr/>
              </a:pPr>
              <a:t>‹#›</a:t>
            </a:fld>
            <a:endParaRPr lang="en-US" altLang="de-DE"/>
          </a:p>
        </p:txBody>
      </p:sp>
    </p:spTree>
    <p:extLst>
      <p:ext uri="{BB962C8B-B14F-4D97-AF65-F5344CB8AC3E}">
        <p14:creationId xmlns:p14="http://schemas.microsoft.com/office/powerpoint/2010/main" val="48605903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sldNum" sz="quarter" idx="10"/>
          </p:nvPr>
        </p:nvSpPr>
        <p:spPr>
          <a:ln/>
        </p:spPr>
        <p:txBody>
          <a:bodyPr/>
          <a:lstStyle>
            <a:lvl1pPr>
              <a:defRPr/>
            </a:lvl1pPr>
          </a:lstStyle>
          <a:p>
            <a:pPr>
              <a:defRPr/>
            </a:pPr>
            <a:fld id="{BCB2075A-EF25-4B43-B9C1-F207EF7611B7}" type="slidenum">
              <a:rPr lang="en-US" altLang="de-DE"/>
              <a:pPr>
                <a:defRPr/>
              </a:pPr>
              <a:t>‹#›</a:t>
            </a:fld>
            <a:endParaRPr lang="en-US" altLang="de-DE"/>
          </a:p>
        </p:txBody>
      </p:sp>
    </p:spTree>
    <p:extLst>
      <p:ext uri="{BB962C8B-B14F-4D97-AF65-F5344CB8AC3E}">
        <p14:creationId xmlns:p14="http://schemas.microsoft.com/office/powerpoint/2010/main" val="176872280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293813"/>
            <a:ext cx="401955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9963" y="1293813"/>
            <a:ext cx="4021137"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ln/>
        </p:spPr>
        <p:txBody>
          <a:bodyPr/>
          <a:lstStyle>
            <a:lvl1pPr>
              <a:defRPr/>
            </a:lvl1pPr>
          </a:lstStyle>
          <a:p>
            <a:pPr>
              <a:defRPr/>
            </a:pPr>
            <a:fld id="{FB27CB2B-1C3C-42D6-A781-2C4CD01F3F98}" type="slidenum">
              <a:rPr lang="en-US" altLang="de-DE"/>
              <a:pPr>
                <a:defRPr/>
              </a:pPr>
              <a:t>‹#›</a:t>
            </a:fld>
            <a:endParaRPr lang="en-US" altLang="de-DE"/>
          </a:p>
        </p:txBody>
      </p:sp>
    </p:spTree>
    <p:extLst>
      <p:ext uri="{BB962C8B-B14F-4D97-AF65-F5344CB8AC3E}">
        <p14:creationId xmlns:p14="http://schemas.microsoft.com/office/powerpoint/2010/main" val="35034989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a:ln/>
        </p:spPr>
        <p:txBody>
          <a:bodyPr/>
          <a:lstStyle>
            <a:lvl1pPr>
              <a:defRPr/>
            </a:lvl1pPr>
          </a:lstStyle>
          <a:p>
            <a:pPr>
              <a:defRPr/>
            </a:pPr>
            <a:fld id="{5CCF7363-3776-4E49-B73A-F6B43765190C}" type="slidenum">
              <a:rPr lang="en-US" altLang="de-DE"/>
              <a:pPr>
                <a:defRPr/>
              </a:pPr>
              <a:t>‹#›</a:t>
            </a:fld>
            <a:endParaRPr lang="en-US" altLang="de-DE"/>
          </a:p>
        </p:txBody>
      </p:sp>
    </p:spTree>
    <p:extLst>
      <p:ext uri="{BB962C8B-B14F-4D97-AF65-F5344CB8AC3E}">
        <p14:creationId xmlns:p14="http://schemas.microsoft.com/office/powerpoint/2010/main" val="364126631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a:ln/>
        </p:spPr>
        <p:txBody>
          <a:bodyPr/>
          <a:lstStyle>
            <a:lvl1pPr>
              <a:defRPr/>
            </a:lvl1pPr>
          </a:lstStyle>
          <a:p>
            <a:pPr>
              <a:defRPr/>
            </a:pPr>
            <a:fld id="{CC3EAA4D-273B-4E53-87B6-6324FDB0DEF1}" type="slidenum">
              <a:rPr lang="en-US" altLang="de-DE"/>
              <a:pPr>
                <a:defRPr/>
              </a:pPr>
              <a:t>‹#›</a:t>
            </a:fld>
            <a:endParaRPr lang="en-US" altLang="de-DE"/>
          </a:p>
        </p:txBody>
      </p:sp>
    </p:spTree>
    <p:extLst>
      <p:ext uri="{BB962C8B-B14F-4D97-AF65-F5344CB8AC3E}">
        <p14:creationId xmlns:p14="http://schemas.microsoft.com/office/powerpoint/2010/main" val="180267234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pPr>
              <a:defRPr/>
            </a:pPr>
            <a:fld id="{877DF9D9-07F2-4569-B21A-79103EA6699B}" type="slidenum">
              <a:rPr lang="en-US" altLang="de-DE"/>
              <a:pPr>
                <a:defRPr/>
              </a:pPr>
              <a:t>‹#›</a:t>
            </a:fld>
            <a:endParaRPr lang="en-US" altLang="de-DE"/>
          </a:p>
        </p:txBody>
      </p:sp>
    </p:spTree>
    <p:extLst>
      <p:ext uri="{BB962C8B-B14F-4D97-AF65-F5344CB8AC3E}">
        <p14:creationId xmlns:p14="http://schemas.microsoft.com/office/powerpoint/2010/main" val="9664744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788AD789-7F73-438D-A815-99D920AA2534}" type="slidenum">
              <a:rPr lang="en-US" altLang="de-DE"/>
              <a:pPr>
                <a:defRPr/>
              </a:pPr>
              <a:t>‹#›</a:t>
            </a:fld>
            <a:endParaRPr lang="en-US" altLang="de-DE"/>
          </a:p>
        </p:txBody>
      </p:sp>
    </p:spTree>
    <p:extLst>
      <p:ext uri="{BB962C8B-B14F-4D97-AF65-F5344CB8AC3E}">
        <p14:creationId xmlns:p14="http://schemas.microsoft.com/office/powerpoint/2010/main" val="15532145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Symbol" pitchFamily="18" charset="2"/>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820EDE45-F110-49E8-BBD6-26824618C25F}" type="slidenum">
              <a:rPr lang="en-US" altLang="de-DE"/>
              <a:pPr>
                <a:defRPr/>
              </a:pPr>
              <a:t>‹#›</a:t>
            </a:fld>
            <a:endParaRPr lang="en-US" altLang="de-DE"/>
          </a:p>
        </p:txBody>
      </p:sp>
    </p:spTree>
    <p:extLst>
      <p:ext uri="{BB962C8B-B14F-4D97-AF65-F5344CB8AC3E}">
        <p14:creationId xmlns:p14="http://schemas.microsoft.com/office/powerpoint/2010/main" val="1416130453"/>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62000"/>
            <a:ext cx="9140825" cy="6096000"/>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9877" tIns="44939" rIns="89877" bIns="44939" anchor="ctr"/>
          <a:lstStyle/>
          <a:p>
            <a:pPr algn="ctr" defTabSz="898525">
              <a:spcBef>
                <a:spcPct val="0"/>
              </a:spcBef>
            </a:pPr>
            <a:endParaRPr lang="de-DE" altLang="de-DE">
              <a:latin typeface="Times" pitchFamily="18" charset="0"/>
            </a:endParaRPr>
          </a:p>
        </p:txBody>
      </p:sp>
      <p:sp>
        <p:nvSpPr>
          <p:cNvPr id="208900" name="Rectangle 4"/>
          <p:cNvSpPr>
            <a:spLocks noGrp="1" noChangeArrowheads="1"/>
          </p:cNvSpPr>
          <p:nvPr>
            <p:ph type="body" idx="1"/>
          </p:nvPr>
        </p:nvSpPr>
        <p:spPr bwMode="auto">
          <a:xfrm>
            <a:off x="608013" y="1293813"/>
            <a:ext cx="8193087"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1084" tIns="44939" rIns="89877" bIns="44939" numCol="1" anchor="t" anchorCtr="0" compatLnSpc="1">
            <a:prstTxWarp prst="textNoShape">
              <a:avLst/>
            </a:prstTxWarp>
          </a:bodyPr>
          <a:lstStyle/>
          <a:p>
            <a:pPr lvl="0"/>
            <a:r>
              <a:rPr lang="en-US" altLang="de-DE" smtClean="0">
                <a:sym typeface="Symbol" pitchFamily="18" charset="2"/>
              </a:rPr>
              <a:t>	Mastertextformat bearbeiten</a:t>
            </a:r>
          </a:p>
          <a:p>
            <a:pPr lvl="1"/>
            <a:r>
              <a:rPr lang="en-US" altLang="de-DE" smtClean="0">
                <a:sym typeface="Symbol" pitchFamily="18" charset="2"/>
              </a:rPr>
              <a:t>	Zweite Ebene</a:t>
            </a:r>
          </a:p>
          <a:p>
            <a:pPr lvl="2"/>
            <a:r>
              <a:rPr lang="en-US" altLang="de-DE" smtClean="0">
                <a:sym typeface="Symbol" pitchFamily="18" charset="2"/>
              </a:rPr>
              <a:t>	Dritte Ebene</a:t>
            </a:r>
          </a:p>
          <a:p>
            <a:pPr lvl="3"/>
            <a:r>
              <a:rPr lang="en-US" altLang="de-DE" smtClean="0">
                <a:sym typeface="Symbol" pitchFamily="18" charset="2"/>
              </a:rPr>
              <a:t>Vierte Ebene</a:t>
            </a:r>
          </a:p>
          <a:p>
            <a:pPr lvl="4"/>
            <a:r>
              <a:rPr lang="en-US" altLang="de-DE" smtClean="0">
                <a:sym typeface="Symbol" pitchFamily="18" charset="2"/>
              </a:rPr>
              <a:t>Fünfte Ebene</a:t>
            </a:r>
          </a:p>
        </p:txBody>
      </p:sp>
      <p:sp>
        <p:nvSpPr>
          <p:cNvPr id="1028" name="Rectangle 6"/>
          <p:cNvSpPr>
            <a:spLocks noGrp="1" noChangeArrowheads="1"/>
          </p:cNvSpPr>
          <p:nvPr>
            <p:ph type="title"/>
          </p:nvPr>
        </p:nvSpPr>
        <p:spPr bwMode="auto">
          <a:xfrm>
            <a:off x="841375" y="0"/>
            <a:ext cx="8304213" cy="762000"/>
          </a:xfrm>
          <a:prstGeom prst="rect">
            <a:avLst/>
          </a:prstGeom>
          <a:gradFill rotWithShape="1">
            <a:gsLst>
              <a:gs pos="0">
                <a:srgbClr val="0C325C"/>
              </a:gs>
              <a:gs pos="100000">
                <a:srgbClr val="CC0000">
                  <a:alpha val="67998"/>
                </a:srgbClr>
              </a:gs>
            </a:gsLst>
            <a:lin ang="0" scaled="1"/>
          </a:gradFill>
          <a:ln>
            <a:noFill/>
          </a:ln>
          <a:extLst>
            <a:ext uri="{91240B29-F687-4F45-9708-019B960494DF}">
              <a14:hiddenLine xmlns:a14="http://schemas.microsoft.com/office/drawing/2010/main" w="3175">
                <a:solidFill>
                  <a:srgbClr val="000000"/>
                </a:solidFill>
                <a:miter lim="800000"/>
                <a:headEnd/>
                <a:tailEnd/>
              </a14:hiddenLine>
            </a:ext>
          </a:extLst>
        </p:spPr>
        <p:txBody>
          <a:bodyPr vert="horz" wrap="square" lIns="191084" tIns="44939" rIns="89877" bIns="67941" numCol="1" anchor="ctr" anchorCtr="0" compatLnSpc="1">
            <a:prstTxWarp prst="textNoShape">
              <a:avLst/>
            </a:prstTxWarp>
          </a:bodyPr>
          <a:lstStyle/>
          <a:p>
            <a:pPr lvl="0"/>
            <a:r>
              <a:rPr lang="en-US" altLang="de-DE" smtClean="0"/>
              <a:t>Mastertitelformat bearbeiten</a:t>
            </a:r>
          </a:p>
        </p:txBody>
      </p:sp>
      <p:sp>
        <p:nvSpPr>
          <p:cNvPr id="208914" name="Rectangle 18"/>
          <p:cNvSpPr>
            <a:spLocks noGrp="1" noChangeArrowheads="1"/>
          </p:cNvSpPr>
          <p:nvPr>
            <p:ph type="sldNum" sz="quarter" idx="4"/>
          </p:nvPr>
        </p:nvSpPr>
        <p:spPr bwMode="auto">
          <a:xfrm>
            <a:off x="7910513" y="6473825"/>
            <a:ext cx="1081087" cy="280988"/>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spcBef>
                <a:spcPct val="0"/>
              </a:spcBef>
              <a:defRPr sz="1000">
                <a:solidFill>
                  <a:srgbClr val="C0C0C0"/>
                </a:solidFill>
              </a:defRPr>
            </a:lvl1pPr>
          </a:lstStyle>
          <a:p>
            <a:pPr>
              <a:defRPr/>
            </a:pPr>
            <a:fld id="{C08828C3-69CC-4FEC-ADDB-F28A772FE999}" type="slidenum">
              <a:rPr lang="en-US" altLang="de-DE"/>
              <a:pPr>
                <a:defRPr/>
              </a:pPr>
              <a:t>‹#›</a:t>
            </a:fld>
            <a:endParaRPr lang="en-US" altLang="de-DE"/>
          </a:p>
        </p:txBody>
      </p:sp>
      <p:graphicFrame>
        <p:nvGraphicFramePr>
          <p:cNvPr id="1031" name="Object 19"/>
          <p:cNvGraphicFramePr>
            <a:graphicFrameLocks noChangeAspect="1"/>
          </p:cNvGraphicFramePr>
          <p:nvPr userDrawn="1"/>
        </p:nvGraphicFramePr>
        <p:xfrm>
          <a:off x="0" y="0"/>
          <a:ext cx="841375" cy="755650"/>
        </p:xfrm>
        <a:graphic>
          <a:graphicData uri="http://schemas.openxmlformats.org/presentationml/2006/ole">
            <mc:AlternateContent xmlns:mc="http://schemas.openxmlformats.org/markup-compatibility/2006">
              <mc:Choice xmlns:v="urn:schemas-microsoft-com:vml" Requires="v">
                <p:oleObj spid="_x0000_s1045" name="Photo Editor-Foto" r:id="rId16" imgW="933580" imgH="971686" progId="MSPhotoEd.3">
                  <p:embed/>
                </p:oleObj>
              </mc:Choice>
              <mc:Fallback>
                <p:oleObj name="Photo Editor-Foto" r:id="rId16" imgW="933580" imgH="971686" progId="MSPhotoEd.3">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8413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20"/>
          <p:cNvSpPr txBox="1">
            <a:spLocks noChangeArrowheads="1"/>
          </p:cNvSpPr>
          <p:nvPr userDrawn="1"/>
        </p:nvSpPr>
        <p:spPr bwMode="auto">
          <a:xfrm rot="-5400000">
            <a:off x="8701088" y="939800"/>
            <a:ext cx="36830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87281" tIns="43641" rIns="87281" bIns="43641">
            <a:spAutoFit/>
          </a:bodyPr>
          <a:lstStyle>
            <a:lvl1pPr defTabSz="871538">
              <a:defRPr sz="1700">
                <a:solidFill>
                  <a:schemeClr val="tx1"/>
                </a:solidFill>
                <a:latin typeface="Arial" charset="0"/>
              </a:defRPr>
            </a:lvl1pPr>
            <a:lvl2pPr marL="742950" indent="-285750" defTabSz="871538">
              <a:defRPr sz="1700">
                <a:solidFill>
                  <a:schemeClr val="tx1"/>
                </a:solidFill>
                <a:latin typeface="Arial" charset="0"/>
              </a:defRPr>
            </a:lvl2pPr>
            <a:lvl3pPr marL="1143000" indent="-228600" defTabSz="871538">
              <a:defRPr sz="1700">
                <a:solidFill>
                  <a:schemeClr val="tx1"/>
                </a:solidFill>
                <a:latin typeface="Arial" charset="0"/>
              </a:defRPr>
            </a:lvl3pPr>
            <a:lvl4pPr marL="1600200" indent="-228600" defTabSz="871538">
              <a:defRPr sz="1700">
                <a:solidFill>
                  <a:schemeClr val="tx1"/>
                </a:solidFill>
                <a:latin typeface="Arial" charset="0"/>
              </a:defRPr>
            </a:lvl4pPr>
            <a:lvl5pPr marL="2057400" indent="-228600" defTabSz="871538">
              <a:defRPr sz="1700">
                <a:solidFill>
                  <a:schemeClr val="tx1"/>
                </a:solidFill>
                <a:latin typeface="Arial" charset="0"/>
              </a:defRPr>
            </a:lvl5pPr>
            <a:lvl6pPr marL="2514600" indent="-228600" defTabSz="871538" eaLnBrk="0" fontAlgn="base" hangingPunct="0">
              <a:spcBef>
                <a:spcPct val="50000"/>
              </a:spcBef>
              <a:spcAft>
                <a:spcPct val="0"/>
              </a:spcAft>
              <a:defRPr sz="1700">
                <a:solidFill>
                  <a:schemeClr val="tx1"/>
                </a:solidFill>
                <a:latin typeface="Arial" charset="0"/>
              </a:defRPr>
            </a:lvl6pPr>
            <a:lvl7pPr marL="2971800" indent="-228600" defTabSz="871538" eaLnBrk="0" fontAlgn="base" hangingPunct="0">
              <a:spcBef>
                <a:spcPct val="50000"/>
              </a:spcBef>
              <a:spcAft>
                <a:spcPct val="0"/>
              </a:spcAft>
              <a:defRPr sz="1700">
                <a:solidFill>
                  <a:schemeClr val="tx1"/>
                </a:solidFill>
                <a:latin typeface="Arial" charset="0"/>
              </a:defRPr>
            </a:lvl7pPr>
            <a:lvl8pPr marL="3429000" indent="-228600" defTabSz="871538" eaLnBrk="0" fontAlgn="base" hangingPunct="0">
              <a:spcBef>
                <a:spcPct val="50000"/>
              </a:spcBef>
              <a:spcAft>
                <a:spcPct val="0"/>
              </a:spcAft>
              <a:defRPr sz="1700">
                <a:solidFill>
                  <a:schemeClr val="tx1"/>
                </a:solidFill>
                <a:latin typeface="Arial" charset="0"/>
              </a:defRPr>
            </a:lvl8pPr>
            <a:lvl9pPr marL="3886200" indent="-228600" defTabSz="871538" eaLnBrk="0" fontAlgn="base" hangingPunct="0">
              <a:spcBef>
                <a:spcPct val="50000"/>
              </a:spcBef>
              <a:spcAft>
                <a:spcPct val="0"/>
              </a:spcAft>
              <a:defRPr sz="1700">
                <a:solidFill>
                  <a:schemeClr val="tx1"/>
                </a:solidFill>
                <a:latin typeface="Arial" charset="0"/>
              </a:defRPr>
            </a:lvl9pPr>
          </a:lstStyle>
          <a:p>
            <a:pPr algn="ctr">
              <a:defRPr/>
            </a:pPr>
            <a:r>
              <a:rPr lang="de-DE" sz="400" smtClean="0">
                <a:solidFill>
                  <a:srgbClr val="EDEDED"/>
                </a:solidFill>
              </a:rPr>
              <a:t>© KLMH</a:t>
            </a:r>
            <a:endParaRPr lang="en-US" altLang="zh-CN" smtClean="0">
              <a:solidFill>
                <a:srgbClr val="EDEDED"/>
              </a:solidFill>
              <a:ea typeface="宋体" charset="-122"/>
            </a:endParaRPr>
          </a:p>
        </p:txBody>
      </p:sp>
      <p:sp>
        <p:nvSpPr>
          <p:cNvPr id="1033" name="Text Box 21"/>
          <p:cNvSpPr txBox="1">
            <a:spLocks noChangeArrowheads="1"/>
          </p:cNvSpPr>
          <p:nvPr userDrawn="1"/>
        </p:nvSpPr>
        <p:spPr bwMode="auto">
          <a:xfrm rot="-5400000">
            <a:off x="8909844" y="6580982"/>
            <a:ext cx="3254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87281" tIns="43641" rIns="87281" bIns="43641">
            <a:spAutoFit/>
          </a:bodyPr>
          <a:lstStyle>
            <a:lvl1pPr defTabSz="871538">
              <a:defRPr sz="1700">
                <a:solidFill>
                  <a:schemeClr val="tx1"/>
                </a:solidFill>
                <a:latin typeface="Arial" charset="0"/>
              </a:defRPr>
            </a:lvl1pPr>
            <a:lvl2pPr marL="742950" indent="-285750" defTabSz="871538">
              <a:defRPr sz="1700">
                <a:solidFill>
                  <a:schemeClr val="tx1"/>
                </a:solidFill>
                <a:latin typeface="Arial" charset="0"/>
              </a:defRPr>
            </a:lvl2pPr>
            <a:lvl3pPr marL="1143000" indent="-228600" defTabSz="871538">
              <a:defRPr sz="1700">
                <a:solidFill>
                  <a:schemeClr val="tx1"/>
                </a:solidFill>
                <a:latin typeface="Arial" charset="0"/>
              </a:defRPr>
            </a:lvl3pPr>
            <a:lvl4pPr marL="1600200" indent="-228600" defTabSz="871538">
              <a:defRPr sz="1700">
                <a:solidFill>
                  <a:schemeClr val="tx1"/>
                </a:solidFill>
                <a:latin typeface="Arial" charset="0"/>
              </a:defRPr>
            </a:lvl4pPr>
            <a:lvl5pPr marL="2057400" indent="-228600" defTabSz="871538">
              <a:defRPr sz="1700">
                <a:solidFill>
                  <a:schemeClr val="tx1"/>
                </a:solidFill>
                <a:latin typeface="Arial" charset="0"/>
              </a:defRPr>
            </a:lvl5pPr>
            <a:lvl6pPr marL="2514600" indent="-228600" defTabSz="871538" eaLnBrk="0" fontAlgn="base" hangingPunct="0">
              <a:spcBef>
                <a:spcPct val="50000"/>
              </a:spcBef>
              <a:spcAft>
                <a:spcPct val="0"/>
              </a:spcAft>
              <a:defRPr sz="1700">
                <a:solidFill>
                  <a:schemeClr val="tx1"/>
                </a:solidFill>
                <a:latin typeface="Arial" charset="0"/>
              </a:defRPr>
            </a:lvl6pPr>
            <a:lvl7pPr marL="2971800" indent="-228600" defTabSz="871538" eaLnBrk="0" fontAlgn="base" hangingPunct="0">
              <a:spcBef>
                <a:spcPct val="50000"/>
              </a:spcBef>
              <a:spcAft>
                <a:spcPct val="0"/>
              </a:spcAft>
              <a:defRPr sz="1700">
                <a:solidFill>
                  <a:schemeClr val="tx1"/>
                </a:solidFill>
                <a:latin typeface="Arial" charset="0"/>
              </a:defRPr>
            </a:lvl7pPr>
            <a:lvl8pPr marL="3429000" indent="-228600" defTabSz="871538" eaLnBrk="0" fontAlgn="base" hangingPunct="0">
              <a:spcBef>
                <a:spcPct val="50000"/>
              </a:spcBef>
              <a:spcAft>
                <a:spcPct val="0"/>
              </a:spcAft>
              <a:defRPr sz="1700">
                <a:solidFill>
                  <a:schemeClr val="tx1"/>
                </a:solidFill>
                <a:latin typeface="Arial" charset="0"/>
              </a:defRPr>
            </a:lvl8pPr>
            <a:lvl9pPr marL="3886200" indent="-228600" defTabSz="871538" eaLnBrk="0" fontAlgn="base" hangingPunct="0">
              <a:spcBef>
                <a:spcPct val="50000"/>
              </a:spcBef>
              <a:spcAft>
                <a:spcPct val="0"/>
              </a:spcAft>
              <a:defRPr sz="1700">
                <a:solidFill>
                  <a:schemeClr val="tx1"/>
                </a:solidFill>
                <a:latin typeface="Arial" charset="0"/>
              </a:defRPr>
            </a:lvl9pPr>
          </a:lstStyle>
          <a:p>
            <a:pPr algn="ctr">
              <a:defRPr/>
            </a:pPr>
            <a:r>
              <a:rPr lang="de-DE" sz="400" smtClean="0">
                <a:solidFill>
                  <a:srgbClr val="EDEDED"/>
                </a:solidFill>
              </a:rPr>
              <a:t> Lienig</a:t>
            </a:r>
            <a:endParaRPr lang="en-US" altLang="zh-CN" smtClean="0">
              <a:solidFill>
                <a:srgbClr val="EDEDED"/>
              </a:solidFill>
              <a:ea typeface="宋体" charset="-122"/>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dissolve">
                                      <p:cBhvr>
                                        <p:cTn id="7" dur="500"/>
                                        <p:tgtEl>
                                          <p:spTgt spid="208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8900">
                                            <p:txEl>
                                              <p:pRg st="1" end="1"/>
                                            </p:txEl>
                                          </p:spTgt>
                                        </p:tgtEl>
                                        <p:attrNameLst>
                                          <p:attrName>style.visibility</p:attrName>
                                        </p:attrNameLst>
                                      </p:cBhvr>
                                      <p:to>
                                        <p:strVal val="visible"/>
                                      </p:to>
                                    </p:set>
                                    <p:animEffect transition="in" filter="dissolve">
                                      <p:cBhvr>
                                        <p:cTn id="12" dur="500"/>
                                        <p:tgtEl>
                                          <p:spTgt spid="2089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8900">
                                            <p:txEl>
                                              <p:pRg st="2" end="2"/>
                                            </p:txEl>
                                          </p:spTgt>
                                        </p:tgtEl>
                                        <p:attrNameLst>
                                          <p:attrName>style.visibility</p:attrName>
                                        </p:attrNameLst>
                                      </p:cBhvr>
                                      <p:to>
                                        <p:strVal val="visible"/>
                                      </p:to>
                                    </p:set>
                                    <p:animEffect transition="in" filter="dissolve">
                                      <p:cBhvr>
                                        <p:cTn id="17" dur="500"/>
                                        <p:tgtEl>
                                          <p:spTgt spid="2089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8900">
                                            <p:txEl>
                                              <p:pRg st="3" end="3"/>
                                            </p:txEl>
                                          </p:spTgt>
                                        </p:tgtEl>
                                        <p:attrNameLst>
                                          <p:attrName>style.visibility</p:attrName>
                                        </p:attrNameLst>
                                      </p:cBhvr>
                                      <p:to>
                                        <p:strVal val="visible"/>
                                      </p:to>
                                    </p:set>
                                    <p:animEffect transition="in" filter="dissolve">
                                      <p:cBhvr>
                                        <p:cTn id="22" dur="500"/>
                                        <p:tgtEl>
                                          <p:spTgt spid="2089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8900">
                                            <p:txEl>
                                              <p:pRg st="4" end="4"/>
                                            </p:txEl>
                                          </p:spTgt>
                                        </p:tgtEl>
                                        <p:attrNameLst>
                                          <p:attrName>style.visibility</p:attrName>
                                        </p:attrNameLst>
                                      </p:cBhvr>
                                      <p:to>
                                        <p:strVal val="visible"/>
                                      </p:to>
                                    </p:set>
                                    <p:animEffect transition="in" filter="dissolve">
                                      <p:cBhvr>
                                        <p:cTn id="27" dur="500"/>
                                        <p:tgtEl>
                                          <p:spTgt spid="2089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tmplLst>
          <p:tmpl lvl="1">
            <p:tnLst>
              <p:par>
                <p:cTn presetID="9" presetClass="entr" presetSubtype="0" fill="hold" nodeType="clickEffect">
                  <p:stCondLst>
                    <p:cond delay="0"/>
                  </p:stCondLst>
                  <p:childTnLst>
                    <p:set>
                      <p:cBhvr>
                        <p:cTn dur="1" fill="hold">
                          <p:stCondLst>
                            <p:cond delay="0"/>
                          </p:stCondLst>
                        </p:cTn>
                        <p:tgtEl>
                          <p:spTgt spid="208900"/>
                        </p:tgtEl>
                        <p:attrNameLst>
                          <p:attrName>style.visibility</p:attrName>
                        </p:attrNameLst>
                      </p:cBhvr>
                      <p:to>
                        <p:strVal val="visible"/>
                      </p:to>
                    </p:set>
                    <p:animEffect transition="in" filter="dissolve">
                      <p:cBhvr>
                        <p:cTn dur="500"/>
                        <p:tgtEl>
                          <p:spTgt spid="208900"/>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208900"/>
                        </p:tgtEl>
                        <p:attrNameLst>
                          <p:attrName>style.visibility</p:attrName>
                        </p:attrNameLst>
                      </p:cBhvr>
                      <p:to>
                        <p:strVal val="visible"/>
                      </p:to>
                    </p:set>
                    <p:animEffect transition="in" filter="dissolve">
                      <p:cBhvr>
                        <p:cTn dur="500"/>
                        <p:tgtEl>
                          <p:spTgt spid="208900"/>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208900"/>
                        </p:tgtEl>
                        <p:attrNameLst>
                          <p:attrName>style.visibility</p:attrName>
                        </p:attrNameLst>
                      </p:cBhvr>
                      <p:to>
                        <p:strVal val="visible"/>
                      </p:to>
                    </p:set>
                    <p:animEffect transition="in" filter="dissolve">
                      <p:cBhvr>
                        <p:cTn dur="500"/>
                        <p:tgtEl>
                          <p:spTgt spid="208900"/>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208900"/>
                        </p:tgtEl>
                        <p:attrNameLst>
                          <p:attrName>style.visibility</p:attrName>
                        </p:attrNameLst>
                      </p:cBhvr>
                      <p:to>
                        <p:strVal val="visible"/>
                      </p:to>
                    </p:set>
                    <p:animEffect transition="in" filter="dissolve">
                      <p:cBhvr>
                        <p:cTn dur="500"/>
                        <p:tgtEl>
                          <p:spTgt spid="208900"/>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208900"/>
                        </p:tgtEl>
                        <p:attrNameLst>
                          <p:attrName>style.visibility</p:attrName>
                        </p:attrNameLst>
                      </p:cBhvr>
                      <p:to>
                        <p:strVal val="visible"/>
                      </p:to>
                    </p:set>
                    <p:animEffect transition="in" filter="dissolve">
                      <p:cBhvr>
                        <p:cTn dur="500"/>
                        <p:tgtEl>
                          <p:spTgt spid="208900"/>
                        </p:tgtEl>
                      </p:cBhvr>
                    </p:animEffect>
                  </p:childTnLst>
                </p:cTn>
              </p:par>
            </p:tnLst>
          </p:tmpl>
        </p:tmplLst>
      </p:bldP>
    </p:bldLst>
  </p:timing>
  <p:hf hdr="0" ftr="0" dt="0"/>
  <p:txStyles>
    <p:titleStyle>
      <a:lvl1pPr algn="l" defTabSz="898525" rtl="0" eaLnBrk="0" fontAlgn="base" hangingPunct="0">
        <a:lnSpc>
          <a:spcPts val="2350"/>
        </a:lnSpc>
        <a:spcBef>
          <a:spcPct val="0"/>
        </a:spcBef>
        <a:spcAft>
          <a:spcPct val="0"/>
        </a:spcAft>
        <a:defRPr b="1">
          <a:solidFill>
            <a:schemeClr val="bg1"/>
          </a:solidFill>
          <a:latin typeface="+mj-lt"/>
          <a:ea typeface="+mj-ea"/>
          <a:cs typeface="+mj-cs"/>
        </a:defRPr>
      </a:lvl1pPr>
      <a:lvl2pPr algn="l" defTabSz="898525" rtl="0" eaLnBrk="0" fontAlgn="base" hangingPunct="0">
        <a:lnSpc>
          <a:spcPts val="2350"/>
        </a:lnSpc>
        <a:spcBef>
          <a:spcPct val="0"/>
        </a:spcBef>
        <a:spcAft>
          <a:spcPct val="0"/>
        </a:spcAft>
        <a:defRPr b="1">
          <a:solidFill>
            <a:schemeClr val="bg1"/>
          </a:solidFill>
          <a:latin typeface="Arial" pitchFamily="34" charset="0"/>
        </a:defRPr>
      </a:lvl2pPr>
      <a:lvl3pPr algn="l" defTabSz="898525" rtl="0" eaLnBrk="0" fontAlgn="base" hangingPunct="0">
        <a:lnSpc>
          <a:spcPts val="2350"/>
        </a:lnSpc>
        <a:spcBef>
          <a:spcPct val="0"/>
        </a:spcBef>
        <a:spcAft>
          <a:spcPct val="0"/>
        </a:spcAft>
        <a:defRPr b="1">
          <a:solidFill>
            <a:schemeClr val="bg1"/>
          </a:solidFill>
          <a:latin typeface="Arial" pitchFamily="34" charset="0"/>
        </a:defRPr>
      </a:lvl3pPr>
      <a:lvl4pPr algn="l" defTabSz="898525" rtl="0" eaLnBrk="0" fontAlgn="base" hangingPunct="0">
        <a:lnSpc>
          <a:spcPts val="2350"/>
        </a:lnSpc>
        <a:spcBef>
          <a:spcPct val="0"/>
        </a:spcBef>
        <a:spcAft>
          <a:spcPct val="0"/>
        </a:spcAft>
        <a:defRPr b="1">
          <a:solidFill>
            <a:schemeClr val="bg1"/>
          </a:solidFill>
          <a:latin typeface="Arial" pitchFamily="34" charset="0"/>
        </a:defRPr>
      </a:lvl4pPr>
      <a:lvl5pPr algn="l" defTabSz="898525" rtl="0" eaLnBrk="0" fontAlgn="base" hangingPunct="0">
        <a:lnSpc>
          <a:spcPts val="2350"/>
        </a:lnSpc>
        <a:spcBef>
          <a:spcPct val="0"/>
        </a:spcBef>
        <a:spcAft>
          <a:spcPct val="0"/>
        </a:spcAft>
        <a:defRPr b="1">
          <a:solidFill>
            <a:schemeClr val="bg1"/>
          </a:solidFill>
          <a:latin typeface="Arial" pitchFamily="34" charset="0"/>
        </a:defRPr>
      </a:lvl5pPr>
      <a:lvl6pPr marL="457200" algn="l" defTabSz="898525" rtl="0" eaLnBrk="0" fontAlgn="base" hangingPunct="0">
        <a:lnSpc>
          <a:spcPts val="2350"/>
        </a:lnSpc>
        <a:spcBef>
          <a:spcPct val="0"/>
        </a:spcBef>
        <a:spcAft>
          <a:spcPct val="0"/>
        </a:spcAft>
        <a:defRPr b="1">
          <a:solidFill>
            <a:schemeClr val="bg1"/>
          </a:solidFill>
          <a:latin typeface="Arial" pitchFamily="34" charset="0"/>
        </a:defRPr>
      </a:lvl6pPr>
      <a:lvl7pPr marL="914400" algn="l" defTabSz="898525" rtl="0" eaLnBrk="0" fontAlgn="base" hangingPunct="0">
        <a:lnSpc>
          <a:spcPts val="2350"/>
        </a:lnSpc>
        <a:spcBef>
          <a:spcPct val="0"/>
        </a:spcBef>
        <a:spcAft>
          <a:spcPct val="0"/>
        </a:spcAft>
        <a:defRPr b="1">
          <a:solidFill>
            <a:schemeClr val="bg1"/>
          </a:solidFill>
          <a:latin typeface="Arial" pitchFamily="34" charset="0"/>
        </a:defRPr>
      </a:lvl7pPr>
      <a:lvl8pPr marL="1371600" algn="l" defTabSz="898525" rtl="0" eaLnBrk="0" fontAlgn="base" hangingPunct="0">
        <a:lnSpc>
          <a:spcPts val="2350"/>
        </a:lnSpc>
        <a:spcBef>
          <a:spcPct val="0"/>
        </a:spcBef>
        <a:spcAft>
          <a:spcPct val="0"/>
        </a:spcAft>
        <a:defRPr b="1">
          <a:solidFill>
            <a:schemeClr val="bg1"/>
          </a:solidFill>
          <a:latin typeface="Arial" pitchFamily="34" charset="0"/>
        </a:defRPr>
      </a:lvl8pPr>
      <a:lvl9pPr marL="1828800" algn="l" defTabSz="898525" rtl="0" eaLnBrk="0" fontAlgn="base" hangingPunct="0">
        <a:lnSpc>
          <a:spcPts val="2350"/>
        </a:lnSpc>
        <a:spcBef>
          <a:spcPct val="0"/>
        </a:spcBef>
        <a:spcAft>
          <a:spcPct val="0"/>
        </a:spcAft>
        <a:defRPr b="1">
          <a:solidFill>
            <a:schemeClr val="bg1"/>
          </a:solidFill>
          <a:latin typeface="Arial" pitchFamily="34" charset="0"/>
        </a:defRPr>
      </a:lvl9pPr>
    </p:titleStyle>
    <p:bodyStyle>
      <a:lvl1pPr marL="342900" indent="-342900" algn="l" defTabSz="898525" rtl="0" eaLnBrk="0" fontAlgn="base" hangingPunct="0">
        <a:lnSpc>
          <a:spcPct val="102000"/>
        </a:lnSpc>
        <a:spcBef>
          <a:spcPct val="50000"/>
        </a:spcBef>
        <a:spcAft>
          <a:spcPct val="0"/>
        </a:spcAft>
        <a:buClr>
          <a:srgbClr val="CC0000"/>
        </a:buClr>
        <a:buFont typeface="Symbol" pitchFamily="18" charset="2"/>
        <a:buChar char="·"/>
        <a:tabLst>
          <a:tab pos="301625" algn="l"/>
          <a:tab pos="542925" algn="l"/>
        </a:tabLst>
        <a:defRPr sz="1700">
          <a:solidFill>
            <a:schemeClr val="tx1"/>
          </a:solidFill>
          <a:latin typeface="+mn-lt"/>
          <a:ea typeface="+mn-ea"/>
          <a:cs typeface="+mn-cs"/>
          <a:sym typeface="Symbol" pitchFamily="18" charset="2"/>
        </a:defRPr>
      </a:lvl1pPr>
      <a:lvl2pPr marL="301625" indent="155575" algn="l" defTabSz="898525" rtl="0" eaLnBrk="0" fontAlgn="base" hangingPunct="0">
        <a:lnSpc>
          <a:spcPct val="102000"/>
        </a:lnSpc>
        <a:spcBef>
          <a:spcPct val="50000"/>
        </a:spcBef>
        <a:spcAft>
          <a:spcPct val="0"/>
        </a:spcAft>
        <a:buClr>
          <a:srgbClr val="CC0000"/>
        </a:buClr>
        <a:buFont typeface="Symbol" pitchFamily="18" charset="2"/>
        <a:buChar char="-"/>
        <a:tabLst>
          <a:tab pos="301625" algn="l"/>
          <a:tab pos="542925" algn="l"/>
        </a:tabLst>
        <a:defRPr sz="1600">
          <a:solidFill>
            <a:schemeClr val="tx1"/>
          </a:solidFill>
          <a:latin typeface="+mn-lt"/>
          <a:sym typeface="Symbol" pitchFamily="18" charset="2"/>
        </a:defRPr>
      </a:lvl2pPr>
      <a:lvl3pPr marL="449263" indent="3175"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3pPr>
      <a:lvl4pPr marL="676275" indent="695325"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4pPr>
      <a:lvl5pPr marL="900113" indent="928688"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5pPr>
      <a:lvl6pPr marL="1357313"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6pPr>
      <a:lvl7pPr marL="1814513"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7pPr>
      <a:lvl8pPr marL="2271713"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8pPr>
      <a:lvl9pPr marL="2728913" algn="l" defTabSz="898525" rtl="0" eaLnBrk="0" fontAlgn="base" hangingPunct="0">
        <a:lnSpc>
          <a:spcPts val="2350"/>
        </a:lnSpc>
        <a:spcBef>
          <a:spcPct val="0"/>
        </a:spcBef>
        <a:spcAft>
          <a:spcPct val="0"/>
        </a:spcAft>
        <a:tabLst>
          <a:tab pos="301625" algn="l"/>
          <a:tab pos="542925" algn="l"/>
        </a:tabLst>
        <a:defRPr sz="1500">
          <a:solidFill>
            <a:schemeClr val="tx1"/>
          </a:solidFill>
          <a:latin typeface="+mn-lt"/>
          <a:sym typeface="Symbol" pitchFamily="18" charset="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1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andtech.com/show/2658"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title"/>
          </p:nvPr>
        </p:nvSpPr>
        <p:spPr>
          <a:xfrm>
            <a:off x="839788" y="0"/>
            <a:ext cx="8304212" cy="755650"/>
          </a:xfrm>
        </p:spPr>
        <p:txBody>
          <a:bodyPr/>
          <a:lstStyle/>
          <a:p>
            <a:r>
              <a:rPr lang="en-US" altLang="zh-CN" sz="2400" dirty="0" smtClean="0">
                <a:ea typeface="宋体" charset="-122"/>
              </a:rPr>
              <a:t>               </a:t>
            </a:r>
            <a:endParaRPr lang="zh-CN" altLang="en-US" dirty="0" smtClean="0">
              <a:ea typeface="宋体" charset="-122"/>
            </a:endParaRPr>
          </a:p>
        </p:txBody>
      </p:sp>
      <p:sp>
        <p:nvSpPr>
          <p:cNvPr id="2051"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0D188FDC-C938-42E9-8E20-07F567817EF6}" type="slidenum">
              <a:rPr lang="en-US" altLang="de-DE" sz="1000" smtClean="0">
                <a:solidFill>
                  <a:srgbClr val="C0C0C0"/>
                </a:solidFill>
              </a:rPr>
              <a:pPr/>
              <a:t>1</a:t>
            </a:fld>
            <a:endParaRPr lang="en-US" altLang="de-DE" sz="1000" smtClean="0">
              <a:solidFill>
                <a:srgbClr val="C0C0C0"/>
              </a:solidFill>
            </a:endParaRPr>
          </a:p>
        </p:txBody>
      </p:sp>
      <p:sp>
        <p:nvSpPr>
          <p:cNvPr id="77831" name="TextBox 6"/>
          <p:cNvSpPr txBox="1">
            <a:spLocks noChangeArrowheads="1"/>
          </p:cNvSpPr>
          <p:nvPr/>
        </p:nvSpPr>
        <p:spPr bwMode="auto">
          <a:xfrm>
            <a:off x="839788" y="1735138"/>
            <a:ext cx="707072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pPr algn="ctr">
              <a:defRPr/>
            </a:pPr>
            <a:r>
              <a:rPr lang="en-US" altLang="zh-CN" sz="3600" b="1" dirty="0" smtClean="0">
                <a:latin typeface="+mj-lt"/>
                <a:ea typeface="宋体" charset="-122"/>
              </a:rPr>
              <a:t>Impact of Local Interconnects and a Tree Growing Algorithm for Post-Grid Clock Distribution </a:t>
            </a:r>
          </a:p>
          <a:p>
            <a:pPr algn="ctr">
              <a:defRPr/>
            </a:pPr>
            <a:endParaRPr lang="en-US" altLang="zh-CN" sz="3200" dirty="0">
              <a:ea typeface="宋体" charset="-122"/>
            </a:endParaRPr>
          </a:p>
          <a:p>
            <a:pPr algn="ctr">
              <a:defRPr/>
            </a:pPr>
            <a:r>
              <a:rPr lang="en-US" altLang="zh-CN" sz="2400" dirty="0" err="1" smtClean="0">
                <a:latin typeface="+mn-lt"/>
                <a:ea typeface="宋体" charset="-122"/>
              </a:rPr>
              <a:t>Jiayi</a:t>
            </a:r>
            <a:r>
              <a:rPr lang="en-US" altLang="zh-CN" sz="2400" dirty="0" smtClean="0">
                <a:latin typeface="+mn-lt"/>
                <a:ea typeface="宋体" charset="-122"/>
              </a:rPr>
              <a:t> Xiao</a:t>
            </a:r>
            <a:endParaRPr lang="zh-CN" altLang="en-US" sz="2400" dirty="0" smtClean="0">
              <a:latin typeface="+mn-lt"/>
              <a:ea typeface="宋体"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Power In Clock Interconnects and Buffers for SDP Blocks</a:t>
            </a:r>
          </a:p>
        </p:txBody>
      </p:sp>
      <p:sp>
        <p:nvSpPr>
          <p:cNvPr id="11267" name="Content Placeholder 2"/>
          <p:cNvSpPr>
            <a:spLocks noGrp="1"/>
          </p:cNvSpPr>
          <p:nvPr>
            <p:ph idx="1"/>
          </p:nvPr>
        </p:nvSpPr>
        <p:spPr/>
        <p:txBody>
          <a:bodyPr/>
          <a:lstStyle/>
          <a:p>
            <a:pPr>
              <a:buFont typeface="Wingdings" pitchFamily="2" charset="2"/>
              <a:buChar char="§"/>
            </a:pPr>
            <a:r>
              <a:rPr lang="en-US" sz="1800" dirty="0" smtClean="0"/>
              <a:t>The clock trees including </a:t>
            </a:r>
            <a:r>
              <a:rPr lang="en-US" sz="1800" dirty="0" err="1" smtClean="0"/>
              <a:t>sequentials</a:t>
            </a:r>
            <a:r>
              <a:rPr lang="en-US" sz="1800" dirty="0" smtClean="0"/>
              <a:t> contribute </a:t>
            </a:r>
            <a:br>
              <a:rPr lang="en-US" sz="1800" dirty="0" smtClean="0"/>
            </a:br>
            <a:r>
              <a:rPr lang="en-US" sz="1800" dirty="0" smtClean="0"/>
              <a:t>to 35% of total dynamic power</a:t>
            </a:r>
          </a:p>
          <a:p>
            <a:pPr lvl="1">
              <a:buFont typeface="Wingdings" pitchFamily="2" charset="2"/>
              <a:buChar char="§"/>
            </a:pPr>
            <a:r>
              <a:rPr lang="en-US" dirty="0" smtClean="0"/>
              <a:t>About 10% of the cell count</a:t>
            </a:r>
          </a:p>
          <a:p>
            <a:pPr marL="0" indent="0"/>
            <a:endParaRPr lang="en-US" dirty="0" smtClean="0"/>
          </a:p>
        </p:txBody>
      </p:sp>
      <p:sp>
        <p:nvSpPr>
          <p:cNvPr id="1126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862B09A1-CD86-4D80-AE6C-DDCB3155C9E0}" type="slidenum">
              <a:rPr lang="en-US" altLang="de-DE" sz="1000" smtClean="0">
                <a:solidFill>
                  <a:srgbClr val="C0C0C0"/>
                </a:solidFill>
              </a:rPr>
              <a:pPr/>
              <a:t>10</a:t>
            </a:fld>
            <a:endParaRPr lang="en-US" altLang="de-DE" sz="1000" smtClean="0">
              <a:solidFill>
                <a:srgbClr val="C0C0C0"/>
              </a:solidFill>
            </a:endParaRPr>
          </a:p>
        </p:txBody>
      </p:sp>
      <p:pic>
        <p:nvPicPr>
          <p:cNvPr id="11269"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91075" y="1700213"/>
            <a:ext cx="38306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p:cNvSpPr txBox="1">
            <a:spLocks noChangeArrowheads="1"/>
          </p:cNvSpPr>
          <p:nvPr/>
        </p:nvSpPr>
        <p:spPr bwMode="auto">
          <a:xfrm>
            <a:off x="5651500" y="1773238"/>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5%</a:t>
            </a:r>
          </a:p>
        </p:txBody>
      </p:sp>
      <p:sp>
        <p:nvSpPr>
          <p:cNvPr id="11271" name="TextBox 6"/>
          <p:cNvSpPr txBox="1">
            <a:spLocks noChangeArrowheads="1"/>
          </p:cNvSpPr>
          <p:nvPr/>
        </p:nvSpPr>
        <p:spPr bwMode="auto">
          <a:xfrm>
            <a:off x="7531100" y="1943100"/>
            <a:ext cx="792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6%</a:t>
            </a:r>
          </a:p>
        </p:txBody>
      </p:sp>
      <p:sp>
        <p:nvSpPr>
          <p:cNvPr id="11272" name="TextBox 7"/>
          <p:cNvSpPr txBox="1">
            <a:spLocks noChangeArrowheads="1"/>
          </p:cNvSpPr>
          <p:nvPr/>
        </p:nvSpPr>
        <p:spPr bwMode="auto">
          <a:xfrm>
            <a:off x="6372225" y="5229225"/>
            <a:ext cx="792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23%</a:t>
            </a:r>
          </a:p>
        </p:txBody>
      </p:sp>
      <p:sp>
        <p:nvSpPr>
          <p:cNvPr id="11273" name="TextBox 8"/>
          <p:cNvSpPr txBox="1">
            <a:spLocks noChangeArrowheads="1"/>
          </p:cNvSpPr>
          <p:nvPr/>
        </p:nvSpPr>
        <p:spPr bwMode="auto">
          <a:xfrm>
            <a:off x="4716463" y="5516563"/>
            <a:ext cx="4537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6: Distribution of dynamic power in clock trees inside SDP blocks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Impact to Dynamic Power in Combinational Logic for RLS Blocks</a:t>
            </a:r>
          </a:p>
        </p:txBody>
      </p:sp>
      <p:sp>
        <p:nvSpPr>
          <p:cNvPr id="12291" name="Content Placeholder 2"/>
          <p:cNvSpPr>
            <a:spLocks noGrp="1"/>
          </p:cNvSpPr>
          <p:nvPr>
            <p:ph idx="1"/>
          </p:nvPr>
        </p:nvSpPr>
        <p:spPr/>
        <p:txBody>
          <a:bodyPr/>
          <a:lstStyle/>
          <a:p>
            <a:pPr>
              <a:buFont typeface="Wingdings" pitchFamily="2" charset="2"/>
              <a:buChar char="§"/>
            </a:pPr>
            <a:r>
              <a:rPr lang="en-US" sz="1800" dirty="0" smtClean="0"/>
              <a:t>The combinational logic dissipates about 27% of the dynamic power</a:t>
            </a:r>
          </a:p>
          <a:p>
            <a:pPr>
              <a:buFont typeface="Wingdings" pitchFamily="2" charset="2"/>
              <a:buChar char="§"/>
            </a:pPr>
            <a:r>
              <a:rPr lang="en-US" sz="1800" dirty="0" smtClean="0"/>
              <a:t>The repeaters (44% of cell count) constitute 30% of dynamic power</a:t>
            </a:r>
          </a:p>
          <a:p>
            <a:pPr marL="0" indent="0"/>
            <a:endParaRPr lang="en-US" dirty="0" smtClean="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32E9C2CD-917E-48AD-A8D5-3AAEE6E243DA}" type="slidenum">
              <a:rPr lang="en-US" altLang="de-DE" sz="1000" smtClean="0">
                <a:solidFill>
                  <a:srgbClr val="C0C0C0"/>
                </a:solidFill>
              </a:rPr>
              <a:pPr/>
              <a:t>11</a:t>
            </a:fld>
            <a:endParaRPr lang="en-US" altLang="de-DE" sz="1000" smtClean="0">
              <a:solidFill>
                <a:srgbClr val="C0C0C0"/>
              </a:solidFill>
            </a:endParaRPr>
          </a:p>
        </p:txBody>
      </p:sp>
      <p:pic>
        <p:nvPicPr>
          <p:cNvPr id="12293"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3350" y="2592388"/>
            <a:ext cx="264953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150" y="2673350"/>
            <a:ext cx="2633663"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5"/>
          <p:cNvSpPr txBox="1">
            <a:spLocks noChangeArrowheads="1"/>
          </p:cNvSpPr>
          <p:nvPr/>
        </p:nvSpPr>
        <p:spPr bwMode="auto">
          <a:xfrm>
            <a:off x="1258888" y="2787650"/>
            <a:ext cx="7921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32%</a:t>
            </a:r>
          </a:p>
        </p:txBody>
      </p:sp>
      <p:sp>
        <p:nvSpPr>
          <p:cNvPr id="12296" name="TextBox 5"/>
          <p:cNvSpPr txBox="1">
            <a:spLocks noChangeArrowheads="1"/>
          </p:cNvSpPr>
          <p:nvPr/>
        </p:nvSpPr>
        <p:spPr bwMode="auto">
          <a:xfrm>
            <a:off x="3656013" y="4443413"/>
            <a:ext cx="79216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68%</a:t>
            </a:r>
          </a:p>
        </p:txBody>
      </p:sp>
      <p:sp>
        <p:nvSpPr>
          <p:cNvPr id="12297" name="TextBox 5"/>
          <p:cNvSpPr txBox="1">
            <a:spLocks noChangeArrowheads="1"/>
          </p:cNvSpPr>
          <p:nvPr/>
        </p:nvSpPr>
        <p:spPr bwMode="auto">
          <a:xfrm>
            <a:off x="7513638" y="2930525"/>
            <a:ext cx="7937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30%</a:t>
            </a:r>
          </a:p>
        </p:txBody>
      </p:sp>
      <p:sp>
        <p:nvSpPr>
          <p:cNvPr id="12298" name="TextBox 5"/>
          <p:cNvSpPr txBox="1">
            <a:spLocks noChangeArrowheads="1"/>
          </p:cNvSpPr>
          <p:nvPr/>
        </p:nvSpPr>
        <p:spPr bwMode="auto">
          <a:xfrm>
            <a:off x="5010150" y="4443413"/>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70%</a:t>
            </a:r>
          </a:p>
        </p:txBody>
      </p:sp>
      <p:sp>
        <p:nvSpPr>
          <p:cNvPr id="12299" name="TextBox 8"/>
          <p:cNvSpPr txBox="1">
            <a:spLocks noChangeArrowheads="1"/>
          </p:cNvSpPr>
          <p:nvPr/>
        </p:nvSpPr>
        <p:spPr bwMode="auto">
          <a:xfrm>
            <a:off x="841375" y="5549900"/>
            <a:ext cx="795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7: Distribution of dynamic power in combinational logic for synthesized blocks. (a) Distribution into combinational logic cells and interconnect. (b) Distribution of dynamic power in combinational logic cells into that in repeaters and other cells.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Impact to Dynamic Power in Combinational Logic for SDP Blocks</a:t>
            </a:r>
          </a:p>
        </p:txBody>
      </p:sp>
      <p:sp>
        <p:nvSpPr>
          <p:cNvPr id="13315" name="Content Placeholder 2"/>
          <p:cNvSpPr>
            <a:spLocks noGrp="1"/>
          </p:cNvSpPr>
          <p:nvPr>
            <p:ph idx="1"/>
          </p:nvPr>
        </p:nvSpPr>
        <p:spPr/>
        <p:txBody>
          <a:bodyPr/>
          <a:lstStyle/>
          <a:p>
            <a:pPr>
              <a:buFont typeface="Wingdings" pitchFamily="2" charset="2"/>
              <a:buChar char="§"/>
            </a:pPr>
            <a:r>
              <a:rPr lang="en-US" sz="1800" dirty="0" smtClean="0"/>
              <a:t>The combinational logic dissipates about 65% of the dynamic power</a:t>
            </a:r>
          </a:p>
          <a:p>
            <a:pPr>
              <a:buFont typeface="Wingdings" pitchFamily="2" charset="2"/>
              <a:buChar char="§"/>
            </a:pPr>
            <a:r>
              <a:rPr lang="en-US" sz="1800" dirty="0" smtClean="0"/>
              <a:t>The repeaters (27% of cell count) constitute 20% of dynamic power</a:t>
            </a:r>
          </a:p>
          <a:p>
            <a:pPr marL="0" indent="0"/>
            <a:endParaRPr lang="en-US" dirty="0" smtClean="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D46B587B-B520-4802-9EA2-D51AB7738765}" type="slidenum">
              <a:rPr lang="en-US" altLang="de-DE" sz="1000" smtClean="0">
                <a:solidFill>
                  <a:srgbClr val="C0C0C0"/>
                </a:solidFill>
              </a:rPr>
              <a:pPr/>
              <a:t>12</a:t>
            </a:fld>
            <a:endParaRPr lang="en-US" altLang="de-DE" sz="1000" smtClean="0">
              <a:solidFill>
                <a:srgbClr val="C0C0C0"/>
              </a:solidFill>
            </a:endParaRPr>
          </a:p>
        </p:txBody>
      </p:sp>
      <p:pic>
        <p:nvPicPr>
          <p:cNvPr id="13317"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2708275"/>
            <a:ext cx="2741612"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2616200"/>
            <a:ext cx="29813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5"/>
          <p:cNvSpPr txBox="1">
            <a:spLocks noChangeArrowheads="1"/>
          </p:cNvSpPr>
          <p:nvPr/>
        </p:nvSpPr>
        <p:spPr bwMode="auto">
          <a:xfrm>
            <a:off x="647700" y="3389313"/>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47%</a:t>
            </a:r>
          </a:p>
        </p:txBody>
      </p:sp>
      <p:sp>
        <p:nvSpPr>
          <p:cNvPr id="13320" name="TextBox 5"/>
          <p:cNvSpPr txBox="1">
            <a:spLocks noChangeArrowheads="1"/>
          </p:cNvSpPr>
          <p:nvPr/>
        </p:nvSpPr>
        <p:spPr bwMode="auto">
          <a:xfrm>
            <a:off x="3635375" y="4221163"/>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53%</a:t>
            </a:r>
          </a:p>
        </p:txBody>
      </p:sp>
      <p:sp>
        <p:nvSpPr>
          <p:cNvPr id="13321" name="TextBox 5"/>
          <p:cNvSpPr txBox="1">
            <a:spLocks noChangeArrowheads="1"/>
          </p:cNvSpPr>
          <p:nvPr/>
        </p:nvSpPr>
        <p:spPr bwMode="auto">
          <a:xfrm>
            <a:off x="7408863" y="2708275"/>
            <a:ext cx="7921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20%</a:t>
            </a:r>
          </a:p>
        </p:txBody>
      </p:sp>
      <p:sp>
        <p:nvSpPr>
          <p:cNvPr id="13322" name="TextBox 5"/>
          <p:cNvSpPr txBox="1">
            <a:spLocks noChangeArrowheads="1"/>
          </p:cNvSpPr>
          <p:nvPr/>
        </p:nvSpPr>
        <p:spPr bwMode="auto">
          <a:xfrm>
            <a:off x="5219700" y="4868863"/>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80%</a:t>
            </a:r>
          </a:p>
        </p:txBody>
      </p:sp>
      <p:sp>
        <p:nvSpPr>
          <p:cNvPr id="13323" name="TextBox 5"/>
          <p:cNvSpPr txBox="1">
            <a:spLocks noChangeArrowheads="1"/>
          </p:cNvSpPr>
          <p:nvPr/>
        </p:nvSpPr>
        <p:spPr bwMode="auto">
          <a:xfrm>
            <a:off x="2124075" y="5375275"/>
            <a:ext cx="792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(a)</a:t>
            </a:r>
          </a:p>
        </p:txBody>
      </p:sp>
      <p:sp>
        <p:nvSpPr>
          <p:cNvPr id="13324" name="TextBox 5"/>
          <p:cNvSpPr txBox="1">
            <a:spLocks noChangeArrowheads="1"/>
          </p:cNvSpPr>
          <p:nvPr/>
        </p:nvSpPr>
        <p:spPr bwMode="auto">
          <a:xfrm>
            <a:off x="6516688" y="5365750"/>
            <a:ext cx="792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(b)</a:t>
            </a:r>
          </a:p>
        </p:txBody>
      </p:sp>
      <p:sp>
        <p:nvSpPr>
          <p:cNvPr id="13325" name="TextBox 8"/>
          <p:cNvSpPr txBox="1">
            <a:spLocks noChangeArrowheads="1"/>
          </p:cNvSpPr>
          <p:nvPr/>
        </p:nvSpPr>
        <p:spPr bwMode="auto">
          <a:xfrm>
            <a:off x="933450" y="5908675"/>
            <a:ext cx="795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8: Distribution of dynamic power in combinational logic for SDP blocks. (a) Distribution into combinational logic cells and interconnect. (b) Distribution of dynamic power in combinational logic cells into that in repeaters and other cells.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Conclusion</a:t>
            </a:r>
          </a:p>
        </p:txBody>
      </p:sp>
      <p:sp>
        <p:nvSpPr>
          <p:cNvPr id="14339" name="Content Placeholder 2"/>
          <p:cNvSpPr>
            <a:spLocks noGrp="1"/>
          </p:cNvSpPr>
          <p:nvPr>
            <p:ph idx="1"/>
          </p:nvPr>
        </p:nvSpPr>
        <p:spPr/>
        <p:txBody>
          <a:bodyPr/>
          <a:lstStyle/>
          <a:p>
            <a:pPr>
              <a:buFont typeface="Wingdings" pitchFamily="2" charset="2"/>
              <a:buChar char="§"/>
            </a:pPr>
            <a:r>
              <a:rPr lang="en-US" sz="1800" dirty="0" smtClean="0"/>
              <a:t>Local interconnects contribute to more that 1/3 of the delay in RLS blocks and about 1/5 in SDP blocks</a:t>
            </a:r>
          </a:p>
          <a:p>
            <a:pPr>
              <a:buFont typeface="Wingdings" pitchFamily="2" charset="2"/>
              <a:buChar char="§"/>
            </a:pPr>
            <a:r>
              <a:rPr lang="en-US" sz="1800" dirty="0" smtClean="0"/>
              <a:t>RLS blocks have 13% more repeater than SDP blocks</a:t>
            </a:r>
          </a:p>
          <a:p>
            <a:pPr>
              <a:buFont typeface="Wingdings" pitchFamily="2" charset="2"/>
              <a:buChar char="§"/>
            </a:pPr>
            <a:r>
              <a:rPr lang="en-US" dirty="0" smtClean="0"/>
              <a:t>Some </a:t>
            </a:r>
            <a:r>
              <a:rPr lang="en-US" sz="1800" dirty="0"/>
              <a:t>s</a:t>
            </a:r>
            <a:r>
              <a:rPr lang="en-US" sz="1800" dirty="0" smtClean="0"/>
              <a:t>econdary effects are not second order</a:t>
            </a:r>
          </a:p>
          <a:p>
            <a:pPr>
              <a:buFont typeface="Wingdings" pitchFamily="2" charset="2"/>
              <a:buChar char="§"/>
            </a:pPr>
            <a:r>
              <a:rPr lang="en-US" dirty="0" smtClean="0"/>
              <a:t>Local interconnects contribute 27% and 35% to the dynamic power in </a:t>
            </a:r>
            <a:r>
              <a:rPr lang="en-US" dirty="0"/>
              <a:t>RLS </a:t>
            </a:r>
            <a:r>
              <a:rPr lang="en-US" dirty="0" smtClean="0"/>
              <a:t>and SDP blocks  </a:t>
            </a:r>
          </a:p>
          <a:p>
            <a:pPr lvl="1">
              <a:buFont typeface="Wingdings" pitchFamily="2" charset="2"/>
              <a:buChar char="§"/>
            </a:pPr>
            <a:r>
              <a:rPr lang="en-US" dirty="0" smtClean="0"/>
              <a:t>The percentage is even higher in clock trees</a:t>
            </a:r>
          </a:p>
          <a:p>
            <a:pPr lvl="1">
              <a:buFont typeface="Wingdings" pitchFamily="2" charset="2"/>
              <a:buChar char="§"/>
            </a:pPr>
            <a:r>
              <a:rPr lang="en-US" dirty="0" smtClean="0"/>
              <a:t>Power dissipation due to clock interconnects and buffers is a big problem</a:t>
            </a:r>
          </a:p>
          <a:p>
            <a:pPr lvl="1" indent="0"/>
            <a:endParaRPr lang="en-US" dirty="0" smtClean="0"/>
          </a:p>
          <a:p>
            <a:pPr lvl="1" indent="0"/>
            <a:endParaRPr lang="en-US" dirty="0" smtClean="0"/>
          </a:p>
        </p:txBody>
      </p:sp>
      <p:sp>
        <p:nvSpPr>
          <p:cNvPr id="1434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3295740F-87A1-492A-A87A-77D2CAD8D37F}" type="slidenum">
              <a:rPr lang="en-US" altLang="de-DE" sz="1000" smtClean="0">
                <a:solidFill>
                  <a:srgbClr val="C0C0C0"/>
                </a:solidFill>
              </a:rPr>
              <a:pPr/>
              <a:t>13</a:t>
            </a:fld>
            <a:endParaRPr lang="en-US" altLang="de-DE" sz="1000" smtClean="0">
              <a:solidFill>
                <a:srgbClr val="C0C0C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Routing With Constraints for Post-Grid Clock Distribution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F7777FE-7AF1-47AB-B195-6695CD169B42}" type="slidenum">
              <a:rPr lang="en-US" altLang="de-DE" smtClean="0"/>
              <a:pPr>
                <a:defRPr/>
              </a:pPr>
              <a:t>14</a:t>
            </a:fld>
            <a:endParaRPr lang="en-US" altLang="de-DE"/>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616" y="1577013"/>
            <a:ext cx="7000978" cy="2068011"/>
          </a:xfrm>
          <a:prstGeom prst="rect">
            <a:avLst/>
          </a:prstGeom>
        </p:spPr>
      </p:pic>
    </p:spTree>
    <p:extLst>
      <p:ext uri="{BB962C8B-B14F-4D97-AF65-F5344CB8AC3E}">
        <p14:creationId xmlns:p14="http://schemas.microsoft.com/office/powerpoint/2010/main" val="252732804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Routing With Constraints for Post-Grid Clock Distribution</a:t>
            </a:r>
          </a:p>
        </p:txBody>
      </p:sp>
      <p:sp>
        <p:nvSpPr>
          <p:cNvPr id="15363" name="Content Placeholder 2"/>
          <p:cNvSpPr>
            <a:spLocks noGrp="1"/>
          </p:cNvSpPr>
          <p:nvPr>
            <p:ph idx="1"/>
          </p:nvPr>
        </p:nvSpPr>
        <p:spPr/>
        <p:txBody>
          <a:bodyPr/>
          <a:lstStyle/>
          <a:p>
            <a:pPr>
              <a:buFont typeface="Wingdings" pitchFamily="2" charset="2"/>
              <a:buChar char="§"/>
            </a:pPr>
            <a:r>
              <a:rPr lang="en-US" sz="1800" dirty="0" smtClean="0"/>
              <a:t>In high-performance microprocessors, clocks are distributed employing hybrid networks, containing global grid followed by buffered gated trees</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A279458B-EF95-445A-BC23-0308D93499C6}" type="slidenum">
              <a:rPr lang="en-US" altLang="de-DE" sz="1000" smtClean="0">
                <a:solidFill>
                  <a:srgbClr val="C0C0C0"/>
                </a:solidFill>
              </a:rPr>
              <a:pPr/>
              <a:t>15</a:t>
            </a:fld>
            <a:endParaRPr lang="en-US" altLang="de-DE" sz="1000" smtClean="0">
              <a:solidFill>
                <a:srgbClr val="C0C0C0"/>
              </a:solidFill>
            </a:endParaRPr>
          </a:p>
        </p:txBody>
      </p:sp>
      <p:pic>
        <p:nvPicPr>
          <p:cNvPr id="1536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013" y="2205038"/>
            <a:ext cx="8272462"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8"/>
          <p:cNvSpPr txBox="1">
            <a:spLocks noChangeArrowheads="1"/>
          </p:cNvSpPr>
          <p:nvPr/>
        </p:nvSpPr>
        <p:spPr bwMode="auto">
          <a:xfrm>
            <a:off x="920750" y="5157788"/>
            <a:ext cx="795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9: </a:t>
            </a:r>
            <a:r>
              <a:rPr lang="en-US" sz="1000">
                <a:sym typeface="Wingdings" pitchFamily="2" charset="2"/>
              </a:rPr>
              <a:t>(a) Global clock distribution to layout areas employing spines for grid. (b) Clock distribution from grid wires to sequentials in a block inside layout area</a:t>
            </a:r>
            <a:endParaRPr lang="en-US" sz="100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Routing With Constraints for Post-Grid Clock Distribution</a:t>
            </a:r>
          </a:p>
        </p:txBody>
      </p:sp>
      <p:sp>
        <p:nvSpPr>
          <p:cNvPr id="16387" name="Content Placeholder 2"/>
          <p:cNvSpPr>
            <a:spLocks noGrp="1"/>
          </p:cNvSpPr>
          <p:nvPr>
            <p:ph idx="1"/>
          </p:nvPr>
        </p:nvSpPr>
        <p:spPr/>
        <p:txBody>
          <a:bodyPr/>
          <a:lstStyle/>
          <a:p>
            <a:pPr>
              <a:buFont typeface="Wingdings" pitchFamily="2" charset="2"/>
              <a:buChar char="§"/>
            </a:pPr>
            <a:r>
              <a:rPr lang="en-US" sz="1800" dirty="0" smtClean="0"/>
              <a:t>Clock routing from global grid to buffered gated local clock tree is known as post-grid clock distribution</a:t>
            </a:r>
          </a:p>
          <a:p>
            <a:pPr lvl="1">
              <a:buFont typeface="Wingdings" pitchFamily="2" charset="2"/>
              <a:buChar char="§"/>
            </a:pPr>
            <a:r>
              <a:rPr lang="en-US" dirty="0" smtClean="0"/>
              <a:t>Traditionally, this routing is carried out manually</a:t>
            </a:r>
          </a:p>
          <a:p>
            <a:pPr lvl="1">
              <a:buFont typeface="Wingdings" pitchFamily="2" charset="2"/>
              <a:buChar char="§"/>
            </a:pPr>
            <a:r>
              <a:rPr lang="en-US" dirty="0" smtClean="0"/>
              <a:t>Often employing the nearest source heuristic and up-sizing strategy</a:t>
            </a:r>
          </a:p>
          <a:p>
            <a:pPr marL="620713" lvl="2" indent="-171450">
              <a:buClr>
                <a:srgbClr val="C00000"/>
              </a:buClr>
              <a:buFont typeface="Wingdings" pitchFamily="2" charset="2"/>
              <a:buChar char="§"/>
            </a:pPr>
            <a:r>
              <a:rPr lang="en-US" sz="1200" dirty="0" smtClean="0"/>
              <a:t>Very time-consuming and non-optimal</a:t>
            </a:r>
          </a:p>
          <a:p>
            <a:endParaRPr lang="en-US" dirty="0" smtClean="0"/>
          </a:p>
        </p:txBody>
      </p:sp>
      <p:sp>
        <p:nvSpPr>
          <p:cNvPr id="1638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141AF57A-E5B6-4B8C-893A-7CAB0E8DB108}" type="slidenum">
              <a:rPr lang="en-US" altLang="de-DE" sz="1000" smtClean="0">
                <a:solidFill>
                  <a:srgbClr val="C0C0C0"/>
                </a:solidFill>
              </a:rPr>
              <a:pPr/>
              <a:t>16</a:t>
            </a:fld>
            <a:endParaRPr lang="en-US" altLang="de-DE" sz="1000" smtClean="0">
              <a:solidFill>
                <a:srgbClr val="C0C0C0"/>
              </a:solidFill>
            </a:endParaRPr>
          </a:p>
        </p:txBody>
      </p:sp>
      <p:pic>
        <p:nvPicPr>
          <p:cNvPr id="16389"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3138" y="2852738"/>
            <a:ext cx="69850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8"/>
          <p:cNvSpPr txBox="1">
            <a:spLocks noChangeArrowheads="1"/>
          </p:cNvSpPr>
          <p:nvPr/>
        </p:nvSpPr>
        <p:spPr bwMode="auto">
          <a:xfrm>
            <a:off x="900113" y="5702300"/>
            <a:ext cx="7959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10: </a:t>
            </a:r>
            <a:r>
              <a:rPr lang="en-US" sz="1000">
                <a:sym typeface="Wingdings" pitchFamily="2" charset="2"/>
              </a:rPr>
              <a:t>Global clock routing topology, with horizontal grid wires and tracks for routing in both directions. (b) Routing solution.</a:t>
            </a:r>
            <a:endParaRPr lang="en-US" sz="10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Problem Formulation</a:t>
            </a:r>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93563EA7-E643-4075-A78A-B75389D3A391}" type="slidenum">
              <a:rPr lang="en-US" altLang="de-DE" sz="1000" smtClean="0">
                <a:solidFill>
                  <a:srgbClr val="C0C0C0"/>
                </a:solidFill>
              </a:rPr>
              <a:pPr/>
              <a:t>17</a:t>
            </a:fld>
            <a:endParaRPr lang="en-US" altLang="de-DE" sz="1000" smtClean="0">
              <a:solidFill>
                <a:srgbClr val="C0C0C0"/>
              </a:solidFill>
            </a:endParaRPr>
          </a:p>
        </p:txBody>
      </p:sp>
      <p:pic>
        <p:nvPicPr>
          <p:cNvPr id="17413"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2947988"/>
            <a:ext cx="39957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a:spLocks noRot="1" noChangeAspect="1" noMove="1" noResize="1" noEditPoints="1" noAdjustHandles="1" noChangeArrowheads="1" noChangeShapeType="1" noTextEdit="1"/>
          </p:cNvSpPr>
          <p:nvPr/>
        </p:nvSpPr>
        <p:spPr bwMode="auto">
          <a:xfrm>
            <a:off x="4504522" y="5775067"/>
            <a:ext cx="4315950" cy="246221"/>
          </a:xfrm>
          <a:prstGeom prst="rect">
            <a:avLst/>
          </a:prstGeom>
          <a:blipFill rotWithShape="1">
            <a:blip r:embed="rId3"/>
            <a:stretch>
              <a:fillRect b="-731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buFont typeface="Wingdings" pitchFamily="2" charset="2"/>
                  <a:buChar char="§"/>
                </a:pPr>
                <a:r>
                  <a:rPr lang="en-US" sz="1800" dirty="0" smtClean="0"/>
                  <a:t>A routing graph with three type nodes</a:t>
                </a:r>
              </a:p>
              <a:p>
                <a:pPr lvl="1">
                  <a:buFont typeface="Wingdings" pitchFamily="2" charset="2"/>
                  <a:buChar char="§"/>
                </a:pPr>
                <a:r>
                  <a:rPr lang="en-US" dirty="0" smtClean="0"/>
                  <a:t>Port-nodes(</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oMath>
                </a14:m>
                <a:r>
                  <a:rPr lang="en-US" dirty="0" smtClean="0"/>
                  <a:t>), Via nodes(</a:t>
                </a:r>
                <a14:m>
                  <m:oMath xmlns:m="http://schemas.openxmlformats.org/officeDocument/2006/math">
                    <m:sSub>
                      <m:sSubPr>
                        <m:ctrlPr>
                          <a:rPr lang="en-US" b="0" i="1" smtClean="0">
                            <a:latin typeface="Cambria Math"/>
                          </a:rPr>
                        </m:ctrlPr>
                      </m:sSubPr>
                      <m:e>
                        <m:r>
                          <a:rPr lang="en-US" b="0" i="1" smtClean="0">
                            <a:latin typeface="Cambria Math"/>
                          </a:rPr>
                          <m:t>𝐶</m:t>
                        </m:r>
                      </m:e>
                      <m:sub>
                        <m:r>
                          <a:rPr lang="en-US" b="0" i="1" smtClean="0">
                            <a:latin typeface="Cambria Math"/>
                          </a:rPr>
                          <m:t>𝑗</m:t>
                        </m:r>
                      </m:sub>
                    </m:sSub>
                  </m:oMath>
                </a14:m>
                <a:r>
                  <a:rPr lang="en-US" dirty="0" smtClean="0"/>
                  <a:t>) and Source-nodes (</a:t>
                </a:r>
                <a14:m>
                  <m:oMath xmlns:m="http://schemas.openxmlformats.org/officeDocument/2006/math">
                    <m:sSub>
                      <m:sSubPr>
                        <m:ctrlPr>
                          <a:rPr lang="en-US" b="0" i="1" smtClean="0">
                            <a:latin typeface="Cambria Math"/>
                          </a:rPr>
                        </m:ctrlPr>
                      </m:sSubPr>
                      <m:e>
                        <m:r>
                          <a:rPr lang="en-US" b="0" i="1" smtClean="0">
                            <a:latin typeface="Cambria Math"/>
                          </a:rPr>
                          <m:t>𝑆</m:t>
                        </m:r>
                      </m:e>
                      <m:sub>
                        <m:r>
                          <a:rPr lang="en-US" b="0" i="1" smtClean="0">
                            <a:latin typeface="Cambria Math"/>
                          </a:rPr>
                          <m:t>𝑘</m:t>
                        </m:r>
                      </m:sub>
                    </m:sSub>
                  </m:oMath>
                </a14:m>
                <a:r>
                  <a:rPr lang="en-US" dirty="0" smtClean="0"/>
                  <a:t>)</a:t>
                </a:r>
              </a:p>
              <a:p>
                <a:pPr>
                  <a:buFont typeface="Wingdings" pitchFamily="2" charset="2"/>
                  <a:buChar char="§"/>
                </a:pPr>
                <a:r>
                  <a:rPr lang="en-US" sz="1800" dirty="0" smtClean="0"/>
                  <a:t>Constructing a set of trees, </a:t>
                </a:r>
                <a14:m>
                  <m:oMath xmlns:m="http://schemas.openxmlformats.org/officeDocument/2006/math">
                    <m:sSub>
                      <m:sSubPr>
                        <m:ctrlPr>
                          <a:rPr lang="en-US" sz="1800" b="0" i="1" smtClean="0">
                            <a:latin typeface="Cambria Math"/>
                          </a:rPr>
                        </m:ctrlPr>
                      </m:sSubPr>
                      <m:e>
                        <m:r>
                          <a:rPr lang="en-US" sz="1800" b="0" i="1" smtClean="0">
                            <a:latin typeface="Cambria Math"/>
                          </a:rPr>
                          <m:t>𝑇</m:t>
                        </m:r>
                      </m:e>
                      <m:sub>
                        <m:r>
                          <a:rPr lang="en-US" sz="1800" b="0" i="1" smtClean="0">
                            <a:latin typeface="Cambria Math"/>
                          </a:rPr>
                          <m:t>𝑖</m:t>
                        </m:r>
                      </m:sub>
                    </m:sSub>
                  </m:oMath>
                </a14:m>
                <a:r>
                  <a:rPr lang="en-US" sz="1800" dirty="0" smtClean="0"/>
                  <a:t> so that minimizing </a:t>
                </a:r>
                <a14:m>
                  <m:oMath xmlns:m="http://schemas.openxmlformats.org/officeDocument/2006/math">
                    <m:nary>
                      <m:naryPr>
                        <m:chr m:val="∑"/>
                        <m:limLoc m:val="subSup"/>
                        <m:supHide m:val="on"/>
                        <m:ctrlPr>
                          <a:rPr lang="en-US" sz="1800" i="1" smtClean="0">
                            <a:latin typeface="Cambria Math"/>
                          </a:rPr>
                        </m:ctrlPr>
                      </m:naryPr>
                      <m:sub>
                        <m:r>
                          <m:rPr>
                            <m:brk m:alnAt="9"/>
                          </m:rPr>
                          <a:rPr lang="en-US" sz="1800" i="1" smtClean="0">
                            <a:latin typeface="Cambria Math"/>
                            <a:ea typeface="Cambria Math"/>
                          </a:rPr>
                          <m:t>∀</m:t>
                        </m:r>
                        <m:sSub>
                          <m:sSubPr>
                            <m:ctrlPr>
                              <a:rPr lang="en-US" sz="1800" b="0" i="1" smtClean="0">
                                <a:latin typeface="Cambria Math"/>
                                <a:ea typeface="Cambria Math"/>
                              </a:rPr>
                            </m:ctrlPr>
                          </m:sSubPr>
                          <m:e>
                            <m:r>
                              <m:rPr>
                                <m:brk m:alnAt="9"/>
                              </m:rPr>
                              <a:rPr lang="en-US" sz="1800" b="0" i="1" smtClean="0">
                                <a:latin typeface="Cambria Math"/>
                                <a:ea typeface="Cambria Math"/>
                              </a:rPr>
                              <m:t>𝑇</m:t>
                            </m:r>
                          </m:e>
                          <m:sub>
                            <m:r>
                              <m:rPr>
                                <m:brk m:alnAt="9"/>
                              </m:rPr>
                              <a:rPr lang="en-US" sz="1800" b="0" i="1" smtClean="0">
                                <a:latin typeface="Cambria Math"/>
                                <a:ea typeface="Cambria Math"/>
                              </a:rPr>
                              <m:t>𝑖</m:t>
                            </m:r>
                          </m:sub>
                        </m:sSub>
                      </m:sub>
                      <m:sup/>
                      <m:e>
                        <m:r>
                          <a:rPr lang="en-US" sz="1800" b="0" i="1" smtClean="0">
                            <a:latin typeface="Cambria Math"/>
                          </a:rPr>
                          <m:t>(</m:t>
                        </m:r>
                        <m:nary>
                          <m:naryPr>
                            <m:chr m:val="∑"/>
                            <m:limLoc m:val="subSup"/>
                            <m:supHide m:val="on"/>
                            <m:ctrlPr>
                              <a:rPr lang="en-US" sz="1800" b="0" i="1" smtClean="0">
                                <a:latin typeface="Cambria Math"/>
                              </a:rPr>
                            </m:ctrlPr>
                          </m:naryPr>
                          <m:sub>
                            <m:r>
                              <m:rPr>
                                <m:brk m:alnAt="9"/>
                              </m:rPr>
                              <a:rPr lang="en-US" sz="1800" b="0" i="1" smtClean="0">
                                <a:latin typeface="Cambria Math"/>
                                <a:ea typeface="Cambria Math"/>
                              </a:rPr>
                              <m:t>∀</m:t>
                            </m:r>
                            <m:r>
                              <a:rPr lang="en-US" sz="1800" b="0" i="1" smtClean="0">
                                <a:latin typeface="Cambria Math"/>
                                <a:ea typeface="Cambria Math"/>
                              </a:rPr>
                              <m:t>𝑒</m:t>
                            </m:r>
                            <m:r>
                              <a:rPr lang="en-US" sz="1800" b="0" i="1" smtClean="0">
                                <a:latin typeface="Cambria Math"/>
                                <a:ea typeface="Cambria Math"/>
                              </a:rPr>
                              <m:t>∈</m:t>
                            </m:r>
                            <m:sSub>
                              <m:sSubPr>
                                <m:ctrlPr>
                                  <a:rPr lang="en-US" sz="1800" b="0" i="1" smtClean="0">
                                    <a:latin typeface="Cambria Math"/>
                                    <a:ea typeface="Cambria Math"/>
                                  </a:rPr>
                                </m:ctrlPr>
                              </m:sSubPr>
                              <m:e>
                                <m:r>
                                  <m:rPr>
                                    <m:brk m:alnAt="9"/>
                                  </m:rPr>
                                  <a:rPr lang="en-US" sz="1800" b="0" i="1" smtClean="0">
                                    <a:latin typeface="Cambria Math"/>
                                    <a:ea typeface="Cambria Math"/>
                                  </a:rPr>
                                  <m:t>𝑇</m:t>
                                </m:r>
                              </m:e>
                              <m:sub>
                                <m:r>
                                  <m:rPr>
                                    <m:brk m:alnAt="9"/>
                                  </m:rPr>
                                  <a:rPr lang="en-US" sz="1800" b="0" i="1" smtClean="0">
                                    <a:latin typeface="Cambria Math"/>
                                    <a:ea typeface="Cambria Math"/>
                                  </a:rPr>
                                  <m:t>𝑖</m:t>
                                </m:r>
                              </m:sub>
                            </m:sSub>
                          </m:sub>
                          <m:sup/>
                          <m:e>
                            <m:r>
                              <a:rPr lang="en-US" sz="1800" b="0" i="1" smtClean="0">
                                <a:latin typeface="Cambria Math"/>
                              </a:rPr>
                              <m:t>𝑤</m:t>
                            </m:r>
                            <m:d>
                              <m:dPr>
                                <m:ctrlPr>
                                  <a:rPr lang="en-US" sz="1800" b="0" i="1" smtClean="0">
                                    <a:latin typeface="Cambria Math"/>
                                  </a:rPr>
                                </m:ctrlPr>
                              </m:dPr>
                              <m:e>
                                <m:r>
                                  <a:rPr lang="en-US" sz="1800" b="0" i="1" smtClean="0">
                                    <a:latin typeface="Cambria Math"/>
                                  </a:rPr>
                                  <m:t>𝑒</m:t>
                                </m:r>
                              </m:e>
                            </m:d>
                          </m:e>
                        </m:nary>
                        <m:r>
                          <a:rPr lang="en-US" sz="1800" b="0" i="1" smtClean="0">
                            <a:latin typeface="Cambria Math"/>
                          </a:rPr>
                          <m:t>)</m:t>
                        </m:r>
                      </m:e>
                    </m:nary>
                  </m:oMath>
                </a14:m>
                <a:r>
                  <a:rPr lang="en-US" sz="1800" dirty="0" smtClean="0"/>
                  <a:t>, where</a:t>
                </a:r>
              </a:p>
              <a:p>
                <a:pPr lvl="1">
                  <a:buFont typeface="Wingdings" pitchFamily="2" charset="2"/>
                  <a:buChar char="§"/>
                </a:pPr>
                <a14:m>
                  <m:oMath xmlns:m="http://schemas.openxmlformats.org/officeDocument/2006/math">
                    <m:r>
                      <a:rPr lang="en-US" b="0" i="1" smtClean="0">
                        <a:latin typeface="Cambria Math"/>
                      </a:rPr>
                      <m:t>𝑑𝑒𝑙𝑎𝑦</m:t>
                    </m:r>
                    <m:d>
                      <m:dPr>
                        <m:ctrlPr>
                          <a:rPr lang="en-US" b="0" i="1" smtClean="0">
                            <a:latin typeface="Cambria Math"/>
                          </a:rPr>
                        </m:ctrlPr>
                      </m:dPr>
                      <m:e>
                        <m:sSub>
                          <m:sSubPr>
                            <m:ctrlPr>
                              <a:rPr lang="en-US" b="0" i="1" smtClean="0">
                                <a:latin typeface="Cambria Math"/>
                              </a:rPr>
                            </m:ctrlPr>
                          </m:sSubPr>
                          <m:e>
                            <m:r>
                              <a:rPr lang="en-US" b="0" i="1" smtClean="0">
                                <a:latin typeface="Cambria Math"/>
                              </a:rPr>
                              <m:t>𝑠</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𝑖</m:t>
                            </m:r>
                          </m:sub>
                        </m:sSub>
                      </m:e>
                    </m:d>
                    <m:r>
                      <a:rPr lang="en-US" b="0" i="1" smtClean="0">
                        <a:latin typeface="Cambria Math"/>
                        <a:ea typeface="Cambria Math"/>
                      </a:rPr>
                      <m:t>≤</m:t>
                    </m:r>
                    <m:r>
                      <a:rPr lang="en-US" b="0" i="1" smtClean="0">
                        <a:latin typeface="Cambria Math"/>
                        <a:ea typeface="Cambria Math"/>
                      </a:rPr>
                      <m:t>𝑑𝑒𝑙𝑎</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𝑙𝑖𝑚𝑖𝑡</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𝑃</m:t>
                        </m:r>
                      </m:e>
                      <m:sub>
                        <m:r>
                          <a:rPr lang="en-US" b="0" i="1" smtClean="0">
                            <a:latin typeface="Cambria Math"/>
                            <a:ea typeface="Cambria Math"/>
                          </a:rPr>
                          <m:t>𝑖</m:t>
                        </m:r>
                      </m:sub>
                    </m:sSub>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𝑇</m:t>
                        </m:r>
                      </m:e>
                      <m:sub>
                        <m:r>
                          <a:rPr lang="en-US" b="0" i="1" smtClean="0">
                            <a:latin typeface="Cambria Math"/>
                            <a:ea typeface="Cambria Math"/>
                          </a:rPr>
                          <m:t>𝑖</m:t>
                        </m:r>
                      </m:sub>
                    </m:sSub>
                  </m:oMath>
                </a14:m>
                <a:endParaRPr lang="en-US" dirty="0" smtClean="0"/>
              </a:p>
              <a:p>
                <a:pPr lvl="1">
                  <a:buFont typeface="Wingdings" pitchFamily="2" charset="2"/>
                  <a:buChar char="§"/>
                </a:pPr>
                <a14:m>
                  <m:oMath xmlns:m="http://schemas.openxmlformats.org/officeDocument/2006/math">
                    <m:nary>
                      <m:naryPr>
                        <m:chr m:val="∑"/>
                        <m:limLoc m:val="subSup"/>
                        <m:supHide m:val="on"/>
                        <m:ctrlPr>
                          <a:rPr lang="en-US" i="1" smtClean="0">
                            <a:latin typeface="Cambria Math"/>
                          </a:rPr>
                        </m:ctrlPr>
                      </m:naryPr>
                      <m:sub>
                        <m:r>
                          <m:rPr>
                            <m:brk m:alnAt="9"/>
                          </m:rPr>
                          <a:rPr lang="en-US" i="1" smtClean="0">
                            <a:latin typeface="Cambria Math"/>
                            <a:ea typeface="Cambria Math"/>
                          </a:rPr>
                          <m:t>∀</m:t>
                        </m:r>
                        <m:sSub>
                          <m:sSubPr>
                            <m:ctrlPr>
                              <a:rPr lang="en-US" b="0" i="1" smtClean="0">
                                <a:latin typeface="Cambria Math"/>
                                <a:ea typeface="Cambria Math"/>
                              </a:rPr>
                            </m:ctrlPr>
                          </m:sSubPr>
                          <m:e>
                            <m:r>
                              <m:rPr>
                                <m:brk m:alnAt="9"/>
                              </m:rPr>
                              <a:rPr lang="en-US" b="0" i="1" smtClean="0">
                                <a:latin typeface="Cambria Math"/>
                                <a:ea typeface="Cambria Math"/>
                              </a:rPr>
                              <m:t>𝑃</m:t>
                            </m:r>
                          </m:e>
                          <m:sub>
                            <m:r>
                              <m:rPr>
                                <m:brk m:alnAt="9"/>
                              </m:rPr>
                              <a:rPr lang="en-US" b="0" i="1" smtClean="0">
                                <a:latin typeface="Cambria Math"/>
                                <a:ea typeface="Cambria Math"/>
                              </a:rPr>
                              <m:t>𝑖</m:t>
                            </m:r>
                          </m:sub>
                        </m:sSub>
                      </m:sub>
                      <m:sup/>
                      <m:e>
                        <m:r>
                          <a:rPr lang="en-US" b="0" i="1" smtClean="0">
                            <a:latin typeface="Cambria Math"/>
                          </a:rPr>
                          <m:t>𝑠𝑙𝑜𝑝𝑒</m:t>
                        </m:r>
                        <m:r>
                          <a:rPr lang="en-US" b="0" i="1" smtClean="0">
                            <a:latin typeface="Cambria Math"/>
                          </a:rPr>
                          <m:t>(</m:t>
                        </m:r>
                        <m:sSub>
                          <m:sSubPr>
                            <m:ctrlPr>
                              <a:rPr lang="en-US" b="0" i="1" smtClean="0">
                                <a:latin typeface="Cambria Math"/>
                              </a:rPr>
                            </m:ctrlPr>
                          </m:sSubPr>
                          <m:e>
                            <m:r>
                              <a:rPr lang="en-US" b="0" i="1" smtClean="0">
                                <a:latin typeface="Cambria Math"/>
                              </a:rPr>
                              <m:t>𝑝</m:t>
                            </m:r>
                          </m:e>
                          <m:sub>
                            <m:r>
                              <a:rPr lang="en-US" b="0" i="1" smtClean="0">
                                <a:latin typeface="Cambria Math"/>
                              </a:rPr>
                              <m:t>𝑗</m:t>
                            </m:r>
                          </m:sub>
                        </m:sSub>
                        <m:r>
                          <a:rPr lang="en-US" b="0" i="1" smtClean="0">
                            <a:latin typeface="Cambria Math"/>
                          </a:rPr>
                          <m:t>)</m:t>
                        </m:r>
                      </m:e>
                    </m:nary>
                    <m:r>
                      <a:rPr lang="en-US" i="1" smtClean="0">
                        <a:latin typeface="Cambria Math"/>
                        <a:ea typeface="Cambria Math"/>
                      </a:rPr>
                      <m:t>≤</m:t>
                    </m:r>
                    <m:r>
                      <a:rPr lang="en-US" b="0" i="1" smtClean="0">
                        <a:latin typeface="Cambria Math"/>
                        <a:ea typeface="Cambria Math"/>
                      </a:rPr>
                      <m:t>𝑠𝑙𝑜𝑝</m:t>
                    </m:r>
                    <m:sSub>
                      <m:sSubPr>
                        <m:ctrlPr>
                          <a:rPr lang="en-US" b="0" i="1" smtClean="0">
                            <a:latin typeface="Cambria Math"/>
                            <a:ea typeface="Cambria Math"/>
                          </a:rPr>
                        </m:ctrlPr>
                      </m:sSubPr>
                      <m:e>
                        <m:r>
                          <a:rPr lang="en-US" b="0" i="1" smtClean="0">
                            <a:latin typeface="Cambria Math"/>
                            <a:ea typeface="Cambria Math"/>
                          </a:rPr>
                          <m:t>𝑒</m:t>
                        </m:r>
                      </m:e>
                      <m:sub>
                        <m:r>
                          <a:rPr lang="en-US" b="0" i="1" smtClean="0">
                            <a:latin typeface="Cambria Math"/>
                            <a:ea typeface="Cambria Math"/>
                          </a:rPr>
                          <m:t>𝑙𝑖𝑚𝑖𝑡</m:t>
                        </m:r>
                      </m:sub>
                    </m:sSub>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4"/>
                <a:stretch>
                  <a:fillRect t="-974"/>
                </a:stretch>
              </a:blipFill>
            </p:spPr>
            <p:txBody>
              <a:bodyPr/>
              <a:lstStyle/>
              <a:p>
                <a:r>
                  <a:rPr lang="en-US">
                    <a:noFill/>
                  </a:rPr>
                  <a:t> </a:t>
                </a:r>
              </a:p>
            </p:txBody>
          </p:sp>
        </mc:Fallback>
      </mc:AlternateContent>
    </p:spTree>
    <p:extLst>
      <p:ext uri="{BB962C8B-B14F-4D97-AF65-F5344CB8AC3E}">
        <p14:creationId xmlns:p14="http://schemas.microsoft.com/office/powerpoint/2010/main" val="33806930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Tree Growing Algorithm</a:t>
            </a:r>
          </a:p>
        </p:txBody>
      </p:sp>
      <p:pic>
        <p:nvPicPr>
          <p:cNvPr id="18435"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31913" y="1116013"/>
            <a:ext cx="5976937" cy="4610100"/>
          </a:xfrm>
        </p:spPr>
      </p:pic>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54431A1E-9C7E-44BE-9C66-E4F2D4A06842}" type="slidenum">
              <a:rPr lang="en-US" altLang="de-DE" sz="1000" smtClean="0">
                <a:solidFill>
                  <a:srgbClr val="C0C0C0"/>
                </a:solidFill>
              </a:rPr>
              <a:pPr/>
              <a:t>18</a:t>
            </a:fld>
            <a:endParaRPr lang="en-US" altLang="de-DE" sz="1000" smtClean="0">
              <a:solidFill>
                <a:srgbClr val="C0C0C0"/>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Tree Growing Algorithm, Continued</a:t>
            </a:r>
          </a:p>
        </p:txBody>
      </p:sp>
      <p:pic>
        <p:nvPicPr>
          <p:cNvPr id="19459"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71675" y="842963"/>
            <a:ext cx="5113338" cy="5630862"/>
          </a:xfrm>
        </p:spPr>
      </p:pic>
      <p:sp>
        <p:nvSpPr>
          <p:cNvPr id="194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914DDCAC-1FD6-498F-8425-0CA37D0AFB2B}" type="slidenum">
              <a:rPr lang="en-US" altLang="de-DE" sz="1000" smtClean="0">
                <a:solidFill>
                  <a:srgbClr val="C0C0C0"/>
                </a:solidFill>
              </a:rPr>
              <a:pPr/>
              <a:t>19</a:t>
            </a:fld>
            <a:endParaRPr lang="en-US" altLang="de-DE" sz="1000" smtClean="0">
              <a:solidFill>
                <a:srgbClr val="C0C0C0"/>
              </a:solidFill>
            </a:endParaRPr>
          </a:p>
        </p:txBody>
      </p:sp>
      <p:sp>
        <p:nvSpPr>
          <p:cNvPr id="6" name="Rounded Rectangle 5"/>
          <p:cNvSpPr/>
          <p:nvPr/>
        </p:nvSpPr>
        <p:spPr bwMode="auto">
          <a:xfrm>
            <a:off x="2627313" y="1052513"/>
            <a:ext cx="4457700" cy="863600"/>
          </a:xfrm>
          <a:prstGeom prst="round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281" tIns="43641" rIns="87281" bIns="43641">
            <a:spAutoFit/>
          </a:bodyPr>
          <a:lstStyle/>
          <a:p>
            <a:pPr defTabSz="871538">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841375" y="0"/>
            <a:ext cx="8304213" cy="755650"/>
          </a:xfrm>
        </p:spPr>
        <p:txBody>
          <a:bodyPr/>
          <a:lstStyle/>
          <a:p>
            <a:r>
              <a:rPr lang="en-US" altLang="zh-CN" dirty="0" smtClean="0">
                <a:ea typeface="宋体" charset="-122"/>
              </a:rPr>
              <a:t>Paper Titles</a:t>
            </a:r>
            <a:endParaRPr lang="zh-CN" altLang="en-US" dirty="0" smtClean="0">
              <a:ea typeface="宋体" charset="-122"/>
            </a:endParaRPr>
          </a:p>
        </p:txBody>
      </p:sp>
      <p:sp>
        <p:nvSpPr>
          <p:cNvPr id="17412" name="内容占位符 2"/>
          <p:cNvSpPr>
            <a:spLocks noGrp="1"/>
          </p:cNvSpPr>
          <p:nvPr>
            <p:ph idx="1"/>
          </p:nvPr>
        </p:nvSpPr>
        <p:spPr/>
        <p:txBody>
          <a:bodyPr/>
          <a:lstStyle/>
          <a:p>
            <a:pPr marL="0" indent="0">
              <a:defRPr/>
            </a:pPr>
            <a:endParaRPr lang="en-US" altLang="zh-CN" sz="1800" b="1" dirty="0" smtClean="0">
              <a:ea typeface="宋体" charset="-122"/>
            </a:endParaRPr>
          </a:p>
          <a:p>
            <a:pPr marL="587375" lvl="1" indent="-285750">
              <a:buFont typeface="Wingdings" pitchFamily="2" charset="2"/>
              <a:buChar char="§"/>
              <a:defRPr/>
            </a:pPr>
            <a:endParaRPr lang="en-US" altLang="zh-CN" dirty="0">
              <a:ea typeface="宋体" charset="-122"/>
            </a:endParaRPr>
          </a:p>
          <a:p>
            <a:pPr marL="587375" lvl="1" indent="-285750">
              <a:buFont typeface="Wingdings" pitchFamily="2" charset="2"/>
              <a:buChar char="§"/>
              <a:defRPr/>
            </a:pPr>
            <a:endParaRPr lang="en-US" altLang="zh-CN" dirty="0" smtClean="0">
              <a:ea typeface="宋体" charset="-122"/>
            </a:endParaRPr>
          </a:p>
          <a:p>
            <a:pPr marL="587375" lvl="1" indent="-285750">
              <a:buFont typeface="Wingdings" pitchFamily="2" charset="2"/>
              <a:buChar char="§"/>
              <a:defRPr/>
            </a:pPr>
            <a:endParaRPr lang="en-US" altLang="zh-CN" dirty="0">
              <a:ea typeface="宋体" charset="-122"/>
            </a:endParaRPr>
          </a:p>
          <a:p>
            <a:pPr marL="0" indent="0">
              <a:defRPr/>
            </a:pPr>
            <a:endParaRPr lang="zh-CN" altLang="en-US" sz="1800" b="1" dirty="0" smtClean="0">
              <a:ea typeface="宋体" charset="-122"/>
            </a:endParaRPr>
          </a:p>
        </p:txBody>
      </p:sp>
      <p:sp>
        <p:nvSpPr>
          <p:cNvPr id="307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DC66848C-1F9B-4851-A60E-81D45FC92AFA}" type="slidenum">
              <a:rPr lang="en-US" altLang="de-DE" sz="1000" smtClean="0">
                <a:solidFill>
                  <a:srgbClr val="C0C0C0"/>
                </a:solidFill>
              </a:rPr>
              <a:pPr/>
              <a:t>2</a:t>
            </a:fld>
            <a:endParaRPr lang="en-US" altLang="de-DE" sz="1000" smtClean="0">
              <a:solidFill>
                <a:srgbClr val="C0C0C0"/>
              </a:solidFill>
            </a:endParaRPr>
          </a:p>
        </p:txBody>
      </p:sp>
      <p:sp>
        <p:nvSpPr>
          <p:cNvPr id="307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none" lIns="87281" tIns="43641" rIns="87281" bIns="43641" anchor="ctr">
            <a:spAutoFit/>
          </a:bodyPr>
          <a:lstStyle/>
          <a:p>
            <a:endParaRPr lang="zh-CN" altLang="en-US">
              <a:ea typeface="宋体" charset="-122"/>
            </a:endParaRP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9632" y="3645024"/>
            <a:ext cx="7000978" cy="2068011"/>
          </a:xfrm>
          <a:prstGeom prst="rect">
            <a:avLst/>
          </a:prstGeom>
        </p:spPr>
      </p:pic>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9632" y="1216973"/>
            <a:ext cx="6876256" cy="2068011"/>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Tree Growing Algorithm, Continued</a:t>
            </a:r>
          </a:p>
        </p:txBody>
      </p:sp>
      <p:pic>
        <p:nvPicPr>
          <p:cNvPr id="20483"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71675" y="842963"/>
            <a:ext cx="5113338" cy="5630862"/>
          </a:xfrm>
        </p:spPr>
      </p:pic>
      <p:sp>
        <p:nvSpPr>
          <p:cNvPr id="2048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075C0DBE-AEE3-49B4-A062-CF8F4926E985}" type="slidenum">
              <a:rPr lang="en-US" altLang="de-DE" sz="1000" smtClean="0">
                <a:solidFill>
                  <a:srgbClr val="C0C0C0"/>
                </a:solidFill>
              </a:rPr>
              <a:pPr/>
              <a:t>20</a:t>
            </a:fld>
            <a:endParaRPr lang="en-US" altLang="de-DE" sz="1000" smtClean="0">
              <a:solidFill>
                <a:srgbClr val="C0C0C0"/>
              </a:solidFill>
            </a:endParaRPr>
          </a:p>
        </p:txBody>
      </p:sp>
      <p:sp>
        <p:nvSpPr>
          <p:cNvPr id="6" name="Rounded Rectangle 5"/>
          <p:cNvSpPr/>
          <p:nvPr/>
        </p:nvSpPr>
        <p:spPr bwMode="auto">
          <a:xfrm>
            <a:off x="2779713" y="2133600"/>
            <a:ext cx="4305300" cy="1079500"/>
          </a:xfrm>
          <a:prstGeom prst="round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281" tIns="43641" rIns="87281" bIns="43641">
            <a:spAutoFit/>
          </a:bodyPr>
          <a:lstStyle/>
          <a:p>
            <a:pPr defTabSz="871538">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Tree Growing Algorithm, Continued</a:t>
            </a:r>
          </a:p>
        </p:txBody>
      </p:sp>
      <p:pic>
        <p:nvPicPr>
          <p:cNvPr id="21507"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71675" y="842963"/>
            <a:ext cx="5113338" cy="5630862"/>
          </a:xfrm>
        </p:spPr>
      </p:pic>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321554CB-C614-4707-A86F-1910B371111E}" type="slidenum">
              <a:rPr lang="en-US" altLang="de-DE" sz="1000" smtClean="0">
                <a:solidFill>
                  <a:srgbClr val="C0C0C0"/>
                </a:solidFill>
              </a:rPr>
              <a:pPr/>
              <a:t>21</a:t>
            </a:fld>
            <a:endParaRPr lang="en-US" altLang="de-DE" sz="1000" smtClean="0">
              <a:solidFill>
                <a:srgbClr val="C0C0C0"/>
              </a:solidFill>
            </a:endParaRPr>
          </a:p>
        </p:txBody>
      </p:sp>
      <p:sp>
        <p:nvSpPr>
          <p:cNvPr id="6" name="Rounded Rectangle 5"/>
          <p:cNvSpPr/>
          <p:nvPr/>
        </p:nvSpPr>
        <p:spPr bwMode="auto">
          <a:xfrm>
            <a:off x="2843213" y="3644900"/>
            <a:ext cx="4249737" cy="1728788"/>
          </a:xfrm>
          <a:prstGeom prst="roundRect">
            <a:avLst/>
          </a:prstGeom>
          <a:noFill/>
          <a:ln w="28575">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7281" tIns="43641" rIns="87281" bIns="43641">
            <a:spAutoFit/>
          </a:bodyPr>
          <a:lstStyle/>
          <a:p>
            <a:pPr defTabSz="871538">
              <a:defRPr/>
            </a:pP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Tree Growing Algorithm, Continued</a:t>
            </a:r>
          </a:p>
        </p:txBody>
      </p:sp>
      <p:pic>
        <p:nvPicPr>
          <p:cNvPr id="22531"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2114550" y="1125538"/>
            <a:ext cx="5180013" cy="4381500"/>
          </a:xfrm>
        </p:spPr>
      </p:pic>
      <p:sp>
        <p:nvSpPr>
          <p:cNvPr id="2253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4787184C-E7B5-4D15-97F4-90FF777AD2C4}" type="slidenum">
              <a:rPr lang="en-US" altLang="de-DE" sz="1000" smtClean="0">
                <a:solidFill>
                  <a:srgbClr val="C0C0C0"/>
                </a:solidFill>
              </a:rPr>
              <a:pPr/>
              <a:t>22</a:t>
            </a:fld>
            <a:endParaRPr lang="en-US" altLang="de-DE" sz="1000" smtClean="0">
              <a:solidFill>
                <a:srgbClr val="C0C0C0"/>
              </a:solidFill>
            </a:endParaRPr>
          </a:p>
        </p:txBody>
      </p:sp>
      <p:sp>
        <p:nvSpPr>
          <p:cNvPr id="22533" name="TextBox 8"/>
          <p:cNvSpPr txBox="1">
            <a:spLocks noChangeArrowheads="1"/>
          </p:cNvSpPr>
          <p:nvPr/>
        </p:nvSpPr>
        <p:spPr bwMode="auto">
          <a:xfrm>
            <a:off x="2055813" y="5661025"/>
            <a:ext cx="57562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12: Comparison between (b) the nearest source heuristic and (c) tree-growing algorithm</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Algorithm Complexity and Delay Model</a:t>
            </a:r>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ED6CEA83-35C4-45CD-B0EE-1BAC8C0E98F4}" type="slidenum">
              <a:rPr lang="en-US" altLang="de-DE" sz="1000" smtClean="0">
                <a:solidFill>
                  <a:srgbClr val="C0C0C0"/>
                </a:solidFill>
              </a:rPr>
              <a:pPr/>
              <a:t>23</a:t>
            </a:fld>
            <a:endParaRPr lang="en-US" altLang="de-DE" sz="1000" smtClean="0">
              <a:solidFill>
                <a:srgbClr val="C0C0C0"/>
              </a:solidFill>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a:buFont typeface="Wingdings" pitchFamily="2" charset="2"/>
                  <a:buChar char="§"/>
                </a:pPr>
                <a:r>
                  <a:rPr lang="en-US" sz="1800" dirty="0" smtClean="0"/>
                  <a:t>The time complexity of the algorithm is </a:t>
                </a:r>
                <a14:m>
                  <m:oMath xmlns:m="http://schemas.openxmlformats.org/officeDocument/2006/math">
                    <m:r>
                      <a:rPr lang="en-US" sz="1800" b="0" i="1" smtClean="0">
                        <a:latin typeface="Cambria Math"/>
                      </a:rPr>
                      <m:t>𝑂</m:t>
                    </m:r>
                    <m:d>
                      <m:dPr>
                        <m:ctrlPr>
                          <a:rPr lang="en-US" sz="1800" b="0" i="1" smtClean="0">
                            <a:latin typeface="Cambria Math"/>
                          </a:rPr>
                        </m:ctrlPr>
                      </m:dPr>
                      <m:e>
                        <m:sSup>
                          <m:sSupPr>
                            <m:ctrlPr>
                              <a:rPr lang="en-US" sz="1800" b="0" i="1" smtClean="0">
                                <a:latin typeface="Cambria Math"/>
                              </a:rPr>
                            </m:ctrlPr>
                          </m:sSupPr>
                          <m:e>
                            <m:d>
                              <m:dPr>
                                <m:begChr m:val="|"/>
                                <m:endChr m:val="|"/>
                                <m:ctrlPr>
                                  <a:rPr lang="en-US" sz="1800" b="0" i="1" smtClean="0">
                                    <a:latin typeface="Cambria Math"/>
                                  </a:rPr>
                                </m:ctrlPr>
                              </m:dPr>
                              <m:e>
                                <m:r>
                                  <a:rPr lang="en-US" sz="1800" b="0" i="1" smtClean="0">
                                    <a:latin typeface="Cambria Math"/>
                                  </a:rPr>
                                  <m:t>𝐸</m:t>
                                </m:r>
                              </m:e>
                            </m:d>
                          </m:e>
                          <m:sup>
                            <m:r>
                              <a:rPr lang="en-US" sz="1800" b="0" i="1" smtClean="0">
                                <a:latin typeface="Cambria Math"/>
                              </a:rPr>
                              <m:t>2</m:t>
                            </m:r>
                          </m:sup>
                        </m:sSup>
                        <m:func>
                          <m:funcPr>
                            <m:ctrlPr>
                              <a:rPr lang="en-US" sz="1800" b="0" i="1" smtClean="0">
                                <a:latin typeface="Cambria Math"/>
                              </a:rPr>
                            </m:ctrlPr>
                          </m:funcPr>
                          <m:fName>
                            <m:r>
                              <m:rPr>
                                <m:sty m:val="p"/>
                              </m:rPr>
                              <a:rPr lang="en-US" sz="1800" b="0" i="0" smtClean="0">
                                <a:latin typeface="Cambria Math"/>
                              </a:rPr>
                              <m:t>log</m:t>
                            </m:r>
                          </m:fName>
                          <m:e>
                            <m:d>
                              <m:dPr>
                                <m:begChr m:val="|"/>
                                <m:endChr m:val="|"/>
                                <m:ctrlPr>
                                  <a:rPr lang="en-US" sz="1800" b="0" i="1" smtClean="0">
                                    <a:latin typeface="Cambria Math"/>
                                  </a:rPr>
                                </m:ctrlPr>
                              </m:dPr>
                              <m:e>
                                <m:r>
                                  <a:rPr lang="en-US" sz="1800" b="0" i="1" smtClean="0">
                                    <a:latin typeface="Cambria Math"/>
                                  </a:rPr>
                                  <m:t>𝐸</m:t>
                                </m:r>
                              </m:e>
                            </m:d>
                          </m:e>
                        </m:func>
                      </m:e>
                    </m:d>
                    <m:r>
                      <a:rPr lang="en-US" sz="1800" b="0" i="1" smtClean="0">
                        <a:latin typeface="Cambria Math"/>
                      </a:rPr>
                      <m:t>,</m:t>
                    </m:r>
                  </m:oMath>
                </a14:m>
                <a:r>
                  <a:rPr lang="en-US" sz="1800" dirty="0" smtClean="0"/>
                  <a:t> where </a:t>
                </a:r>
                <a14:m>
                  <m:oMath xmlns:m="http://schemas.openxmlformats.org/officeDocument/2006/math">
                    <m:d>
                      <m:dPr>
                        <m:begChr m:val="|"/>
                        <m:endChr m:val="|"/>
                        <m:ctrlPr>
                          <a:rPr lang="en-US" sz="1800" b="0" i="1" smtClean="0">
                            <a:latin typeface="Cambria Math"/>
                          </a:rPr>
                        </m:ctrlPr>
                      </m:dPr>
                      <m:e>
                        <m:r>
                          <a:rPr lang="en-US" sz="1800" b="0" i="1" smtClean="0">
                            <a:latin typeface="Cambria Math"/>
                          </a:rPr>
                          <m:t>𝐸</m:t>
                        </m:r>
                      </m:e>
                    </m:d>
                    <m:r>
                      <a:rPr lang="en-US" sz="1800" b="0" i="1" smtClean="0">
                        <a:latin typeface="Cambria Math"/>
                      </a:rPr>
                      <m:t>=</m:t>
                    </m:r>
                    <m:r>
                      <a:rPr lang="en-US" sz="1800" b="0" i="1" smtClean="0">
                        <a:latin typeface="Cambria Math"/>
                      </a:rPr>
                      <m:t>𝑂</m:t>
                    </m:r>
                    <m:d>
                      <m:dPr>
                        <m:ctrlPr>
                          <a:rPr lang="en-US" sz="1800" b="0" i="1" smtClean="0">
                            <a:latin typeface="Cambria Math"/>
                          </a:rPr>
                        </m:ctrlPr>
                      </m:dPr>
                      <m:e>
                        <m:r>
                          <a:rPr lang="en-US" sz="1800" b="0" i="1" smtClean="0">
                            <a:latin typeface="Cambria Math"/>
                          </a:rPr>
                          <m:t>𝑛</m:t>
                        </m:r>
                        <m:r>
                          <a:rPr lang="en-US" sz="1800" b="0" i="1" smtClean="0">
                            <a:latin typeface="Cambria Math"/>
                          </a:rPr>
                          <m:t>+</m:t>
                        </m:r>
                        <m:r>
                          <a:rPr lang="en-US" sz="1800" b="0" i="1" smtClean="0">
                            <a:latin typeface="Cambria Math"/>
                          </a:rPr>
                          <m:t>𝑙</m:t>
                        </m:r>
                        <m:r>
                          <a:rPr lang="en-US" sz="1800" b="0" i="1" smtClean="0">
                            <a:latin typeface="Cambria Math"/>
                          </a:rPr>
                          <m:t>+</m:t>
                        </m:r>
                        <m:r>
                          <a:rPr lang="en-US" sz="1800" b="0" i="1" smtClean="0">
                            <a:latin typeface="Cambria Math"/>
                          </a:rPr>
                          <m:t>𝑚</m:t>
                        </m:r>
                      </m:e>
                    </m:d>
                    <m:r>
                      <a:rPr lang="en-US" sz="1800" b="0" i="1" smtClean="0">
                        <a:latin typeface="Cambria Math"/>
                      </a:rPr>
                      <m:t>;</m:t>
                    </m:r>
                    <m:r>
                      <a:rPr lang="en-US" sz="1800" b="0" i="1" smtClean="0">
                        <a:latin typeface="Cambria Math"/>
                      </a:rPr>
                      <m:t>𝑛</m:t>
                    </m:r>
                    <m:r>
                      <a:rPr lang="en-US" sz="1800" b="0" i="1" smtClean="0">
                        <a:latin typeface="Cambria Math"/>
                      </a:rPr>
                      <m:t>, </m:t>
                    </m:r>
                    <m:r>
                      <a:rPr lang="en-US" sz="1800" b="0" i="1" smtClean="0">
                        <a:latin typeface="Cambria Math"/>
                      </a:rPr>
                      <m:t>𝑙</m:t>
                    </m:r>
                    <m:r>
                      <a:rPr lang="en-US" sz="1800" b="0" i="1" smtClean="0">
                        <a:latin typeface="Cambria Math"/>
                      </a:rPr>
                      <m:t>, </m:t>
                    </m:r>
                    <m:r>
                      <a:rPr lang="en-US" sz="1800" b="0" i="1" smtClean="0">
                        <a:latin typeface="Cambria Math"/>
                      </a:rPr>
                      <m:t>𝑚</m:t>
                    </m:r>
                  </m:oMath>
                </a14:m>
                <a:r>
                  <a:rPr lang="en-US" sz="1800" dirty="0" smtClean="0"/>
                  <a:t> are the numbers of port nodes, candidate via nodes and source nodes</a:t>
                </a:r>
              </a:p>
              <a:p>
                <a:pPr>
                  <a:buFont typeface="Wingdings" pitchFamily="2" charset="2"/>
                  <a:buChar char="§"/>
                </a:pPr>
                <a:r>
                  <a:rPr lang="en-US" sz="1800" dirty="0" smtClean="0"/>
                  <a:t>The delay checking employs </a:t>
                </a:r>
                <a:r>
                  <a:rPr lang="en-US" sz="1800" dirty="0" err="1" smtClean="0"/>
                  <a:t>elmore</a:t>
                </a:r>
                <a:r>
                  <a:rPr lang="en-US" sz="1800" dirty="0" smtClean="0"/>
                  <a:t> delay model, while the skew is calculated by </a:t>
                </a:r>
                <a14:m>
                  <m:oMath xmlns:m="http://schemas.openxmlformats.org/officeDocument/2006/math">
                    <m:rad>
                      <m:radPr>
                        <m:degHide m:val="on"/>
                        <m:ctrlPr>
                          <a:rPr lang="en-US" sz="1800" i="1" smtClean="0">
                            <a:latin typeface="Cambria Math"/>
                          </a:rPr>
                        </m:ctrlPr>
                      </m:radPr>
                      <m:deg/>
                      <m:e>
                        <m:sSup>
                          <m:sSupPr>
                            <m:ctrlPr>
                              <a:rPr lang="en-US" sz="1800" b="0" i="1" smtClean="0">
                                <a:latin typeface="Cambria Math"/>
                              </a:rPr>
                            </m:ctrlPr>
                          </m:sSupPr>
                          <m:e>
                            <m:d>
                              <m:dPr>
                                <m:ctrlPr>
                                  <a:rPr lang="en-US" sz="1800" b="0" i="1" smtClean="0">
                                    <a:latin typeface="Cambria Math"/>
                                  </a:rPr>
                                </m:ctrlPr>
                              </m:dPr>
                              <m:e>
                                <m:r>
                                  <a:rPr lang="en-US" sz="1800" b="0" i="1" smtClean="0">
                                    <a:latin typeface="Cambria Math"/>
                                  </a:rPr>
                                  <m:t>2.2</m:t>
                                </m:r>
                                <m:r>
                                  <a:rPr lang="en-US" sz="1800" b="0" i="1" smtClean="0">
                                    <a:latin typeface="Cambria Math"/>
                                  </a:rPr>
                                  <m:t>𝑅𝐶</m:t>
                                </m:r>
                              </m:e>
                            </m:d>
                          </m:e>
                          <m:sup>
                            <m:r>
                              <a:rPr lang="en-US" sz="1800" b="0" i="1" smtClean="0">
                                <a:latin typeface="Cambria Math"/>
                              </a:rPr>
                              <m:t>2</m:t>
                            </m:r>
                          </m:sup>
                        </m:sSup>
                        <m:r>
                          <a:rPr lang="en-US" sz="1800" b="0" i="1" smtClean="0">
                            <a:latin typeface="Cambria Math"/>
                          </a:rPr>
                          <m:t>+</m:t>
                        </m:r>
                        <m:sSup>
                          <m:sSupPr>
                            <m:ctrlPr>
                              <a:rPr lang="en-US" sz="1800" b="0" i="1" smtClean="0">
                                <a:latin typeface="Cambria Math"/>
                              </a:rPr>
                            </m:ctrlPr>
                          </m:sSupPr>
                          <m:e>
                            <m:d>
                              <m:dPr>
                                <m:ctrlPr>
                                  <a:rPr lang="en-US" sz="1800" b="0" i="1" smtClean="0">
                                    <a:latin typeface="Cambria Math"/>
                                  </a:rPr>
                                </m:ctrlPr>
                              </m:dPr>
                              <m:e>
                                <m:sSub>
                                  <m:sSubPr>
                                    <m:ctrlPr>
                                      <a:rPr lang="en-US" sz="1800" b="0" i="1" smtClean="0">
                                        <a:latin typeface="Cambria Math"/>
                                      </a:rPr>
                                    </m:ctrlPr>
                                  </m:sSubPr>
                                  <m:e>
                                    <m:r>
                                      <a:rPr lang="en-US" sz="1800" b="0" i="1" smtClean="0">
                                        <a:latin typeface="Cambria Math"/>
                                      </a:rPr>
                                      <m:t>𝑆</m:t>
                                    </m:r>
                                  </m:e>
                                  <m:sub>
                                    <m:r>
                                      <a:rPr lang="en-US" sz="1800" b="0" i="1" smtClean="0">
                                        <a:latin typeface="Cambria Math"/>
                                      </a:rPr>
                                      <m:t>𝐼</m:t>
                                    </m:r>
                                  </m:sub>
                                </m:sSub>
                              </m:e>
                            </m:d>
                          </m:e>
                          <m:sup>
                            <m:r>
                              <a:rPr lang="en-US" sz="1800" b="0" i="1" smtClean="0">
                                <a:latin typeface="Cambria Math"/>
                              </a:rPr>
                              <m:t>2</m:t>
                            </m:r>
                          </m:sup>
                        </m:sSup>
                      </m:e>
                    </m:rad>
                    <m:r>
                      <a:rPr lang="en-US" sz="1800" b="0" i="1" smtClean="0">
                        <a:latin typeface="Cambria Math"/>
                      </a:rPr>
                      <m:t>, </m:t>
                    </m:r>
                  </m:oMath>
                </a14:m>
                <a:r>
                  <a:rPr lang="en-US" sz="1800" dirty="0" smtClean="0"/>
                  <a:t> where </a:t>
                </a:r>
                <a14:m>
                  <m:oMath xmlns:m="http://schemas.openxmlformats.org/officeDocument/2006/math">
                    <m:sSub>
                      <m:sSubPr>
                        <m:ctrlPr>
                          <a:rPr lang="en-US" sz="1800" b="0" i="1" smtClean="0">
                            <a:latin typeface="Cambria Math"/>
                          </a:rPr>
                        </m:ctrlPr>
                      </m:sSubPr>
                      <m:e>
                        <m:r>
                          <a:rPr lang="en-US" sz="1800" b="0" i="1" smtClean="0">
                            <a:latin typeface="Cambria Math"/>
                          </a:rPr>
                          <m:t>𝑆</m:t>
                        </m:r>
                      </m:e>
                      <m:sub>
                        <m:r>
                          <a:rPr lang="en-US" sz="1800" b="0" i="1" smtClean="0">
                            <a:latin typeface="Cambria Math"/>
                          </a:rPr>
                          <m:t>𝐼</m:t>
                        </m:r>
                      </m:sub>
                    </m:sSub>
                  </m:oMath>
                </a14:m>
                <a:r>
                  <a:rPr lang="en-US" sz="1800" dirty="0" smtClean="0"/>
                  <a:t> is the slope of the waveform at the input of the segment</a:t>
                </a:r>
                <a:endParaRPr lang="en-US" sz="1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a:stretch>
                  <a:fillRect t="-974"/>
                </a:stretch>
              </a:blipFill>
            </p:spPr>
            <p:txBody>
              <a:bodyPr/>
              <a:lstStyle/>
              <a:p>
                <a:r>
                  <a:rPr lang="en-US">
                    <a:noFill/>
                  </a:rPr>
                  <a:t> </a:t>
                </a:r>
              </a:p>
            </p:txBody>
          </p:sp>
        </mc:Fallback>
      </mc:AlternateContent>
    </p:spTree>
    <p:extLst>
      <p:ext uri="{BB962C8B-B14F-4D97-AF65-F5344CB8AC3E}">
        <p14:creationId xmlns:p14="http://schemas.microsoft.com/office/powerpoint/2010/main" val="20877217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Simulation Results</a:t>
            </a:r>
          </a:p>
        </p:txBody>
      </p:sp>
      <p:pic>
        <p:nvPicPr>
          <p:cNvPr id="24579" name="Content Placehold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8175" y="1125538"/>
            <a:ext cx="5465763" cy="4784725"/>
          </a:xfrm>
        </p:spPr>
      </p:pic>
      <p:sp>
        <p:nvSpPr>
          <p:cNvPr id="2458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AF3C31E2-24C0-4235-AC2F-F3122224B7D0}" type="slidenum">
              <a:rPr lang="en-US" altLang="de-DE" sz="1000" smtClean="0">
                <a:solidFill>
                  <a:srgbClr val="C0C0C0"/>
                </a:solidFill>
              </a:rPr>
              <a:pPr/>
              <a:t>24</a:t>
            </a:fld>
            <a:endParaRPr lang="en-US" altLang="de-DE" sz="1000" smtClean="0">
              <a:solidFill>
                <a:srgbClr val="C0C0C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itchFamily="2" charset="2"/>
                  <a:buChar char="§"/>
                </a:pPr>
                <a:r>
                  <a:rPr lang="en-US" dirty="0" smtClean="0"/>
                  <a:t>Massive total wire length reduction</a:t>
                </a:r>
              </a:p>
              <a:p>
                <a:pPr lvl="1">
                  <a:buFont typeface="Wingdings" pitchFamily="2" charset="2"/>
                  <a:buChar char="§"/>
                </a:pPr>
                <a:r>
                  <a:rPr lang="en-US" dirty="0" smtClean="0"/>
                  <a:t>14% wire length improvement compared to the nearest source heuristic</a:t>
                </a:r>
              </a:p>
              <a:p>
                <a:pPr lvl="1" indent="0">
                  <a:buNone/>
                </a:pPr>
                <a:endParaRPr lang="en-US" dirty="0" smtClean="0"/>
              </a:p>
              <a:p>
                <a:pPr>
                  <a:buFont typeface="Wingdings" pitchFamily="2" charset="2"/>
                  <a:buChar char="§"/>
                </a:pPr>
                <a:r>
                  <a:rPr lang="en-US" dirty="0" smtClean="0"/>
                  <a:t>Great speed improvement</a:t>
                </a:r>
              </a:p>
              <a:p>
                <a:pPr lvl="1">
                  <a:buFont typeface="Wingdings" pitchFamily="2" charset="2"/>
                  <a:buChar char="§"/>
                </a:pPr>
                <a:r>
                  <a:rPr lang="en-US" dirty="0" smtClean="0"/>
                  <a:t>Routing thousands of terminals over </a:t>
                </a:r>
                <a14:m>
                  <m:oMath xmlns:m="http://schemas.openxmlformats.org/officeDocument/2006/math">
                    <m:r>
                      <a:rPr lang="en-US" b="0" i="1" smtClean="0">
                        <a:latin typeface="Cambria Math"/>
                      </a:rPr>
                      <m:t>𝑚</m:t>
                    </m:r>
                    <m:sSup>
                      <m:sSupPr>
                        <m:ctrlPr>
                          <a:rPr lang="en-US" b="0" i="1" smtClean="0">
                            <a:latin typeface="Cambria Math"/>
                          </a:rPr>
                        </m:ctrlPr>
                      </m:sSupPr>
                      <m:e>
                        <m:r>
                          <a:rPr lang="en-US" b="0" i="1" smtClean="0">
                            <a:latin typeface="Cambria Math"/>
                          </a:rPr>
                          <m:t>𝑚</m:t>
                        </m:r>
                      </m:e>
                      <m:sup>
                        <m:r>
                          <a:rPr lang="en-US" b="0" i="1" smtClean="0">
                            <a:latin typeface="Cambria Math"/>
                          </a:rPr>
                          <m:t>2</m:t>
                        </m:r>
                      </m:sup>
                    </m:sSup>
                  </m:oMath>
                </a14:m>
                <a:r>
                  <a:rPr lang="en-US" dirty="0" smtClean="0"/>
                  <a:t> area in seconds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55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7F7777FE-7AF1-47AB-B195-6695CD169B42}" type="slidenum">
              <a:rPr lang="en-US" altLang="de-DE" smtClean="0"/>
              <a:pPr>
                <a:defRPr/>
              </a:pPr>
              <a:t>25</a:t>
            </a:fld>
            <a:endParaRPr lang="en-US" altLang="de-DE"/>
          </a:p>
        </p:txBody>
      </p:sp>
    </p:spTree>
    <p:extLst>
      <p:ext uri="{BB962C8B-B14F-4D97-AF65-F5344CB8AC3E}">
        <p14:creationId xmlns:p14="http://schemas.microsoft.com/office/powerpoint/2010/main" val="21003778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References</a:t>
            </a:r>
          </a:p>
        </p:txBody>
      </p:sp>
      <p:sp>
        <p:nvSpPr>
          <p:cNvPr id="26627" name="Content Placeholder 2"/>
          <p:cNvSpPr>
            <a:spLocks noGrp="1"/>
          </p:cNvSpPr>
          <p:nvPr>
            <p:ph idx="1"/>
          </p:nvPr>
        </p:nvSpPr>
        <p:spPr/>
        <p:txBody>
          <a:bodyPr/>
          <a:lstStyle/>
          <a:p>
            <a:pPr marL="0" indent="0">
              <a:buNone/>
            </a:pPr>
            <a:r>
              <a:rPr lang="en-US" sz="1200" dirty="0" smtClean="0"/>
              <a:t>[1] R. S. </a:t>
            </a:r>
            <a:r>
              <a:rPr lang="en-US" sz="1200" dirty="0" err="1" smtClean="0"/>
              <a:t>Shelar</a:t>
            </a:r>
            <a:r>
              <a:rPr lang="en-US" sz="1200" dirty="0" smtClean="0"/>
              <a:t>, </a:t>
            </a:r>
            <a:r>
              <a:rPr lang="en-US" altLang="zh-CN" sz="1200" dirty="0" smtClean="0">
                <a:ea typeface="宋体" charset="-122"/>
              </a:rPr>
              <a:t>“Routing With Constraints for Post-Grid Clock Distribution in Microprocessors,”  IEEE Trans. </a:t>
            </a:r>
            <a:r>
              <a:rPr lang="en-US" altLang="zh-CN" sz="1200" dirty="0" err="1" smtClean="0">
                <a:ea typeface="宋体" charset="-122"/>
              </a:rPr>
              <a:t>Comput</a:t>
            </a:r>
            <a:r>
              <a:rPr lang="en-US" altLang="zh-CN" sz="1200" dirty="0" smtClean="0">
                <a:ea typeface="宋体" charset="-122"/>
              </a:rPr>
              <a:t>.-Aided Design </a:t>
            </a:r>
            <a:r>
              <a:rPr lang="en-US" altLang="zh-CN" sz="1200" dirty="0" err="1" smtClean="0">
                <a:ea typeface="宋体" charset="-122"/>
              </a:rPr>
              <a:t>Integr</a:t>
            </a:r>
            <a:r>
              <a:rPr lang="en-US" altLang="zh-CN" sz="1200" dirty="0" smtClean="0">
                <a:ea typeface="宋体" charset="-122"/>
              </a:rPr>
              <a:t>. Circuits Syst., </a:t>
            </a:r>
            <a:r>
              <a:rPr lang="en-US" altLang="zh-CN" sz="1200" dirty="0" err="1" smtClean="0">
                <a:ea typeface="宋体" charset="-122"/>
              </a:rPr>
              <a:t>vol</a:t>
            </a:r>
            <a:r>
              <a:rPr lang="en-US" altLang="zh-CN" sz="1200" dirty="0" smtClean="0">
                <a:ea typeface="宋体" charset="-122"/>
              </a:rPr>
              <a:t> 29, no. 2, pp.245-249, Feb. 2010.</a:t>
            </a:r>
            <a:endParaRPr lang="en-US" sz="1200" dirty="0" smtClean="0"/>
          </a:p>
          <a:p>
            <a:pPr marL="0" indent="0">
              <a:buNone/>
            </a:pPr>
            <a:r>
              <a:rPr lang="en-US" sz="1200" dirty="0" smtClean="0"/>
              <a:t>[2] R. S. </a:t>
            </a:r>
            <a:r>
              <a:rPr lang="en-US" sz="1200" dirty="0" err="1" smtClean="0"/>
              <a:t>Shelar</a:t>
            </a:r>
            <a:r>
              <a:rPr lang="en-US" sz="1200" dirty="0" smtClean="0"/>
              <a:t> and M. </a:t>
            </a:r>
            <a:r>
              <a:rPr lang="en-US" sz="1200" dirty="0" err="1" smtClean="0"/>
              <a:t>Patyra</a:t>
            </a:r>
            <a:r>
              <a:rPr lang="en-US" sz="1200" dirty="0" smtClean="0"/>
              <a:t>, </a:t>
            </a:r>
            <a:r>
              <a:rPr lang="en-US" altLang="zh-CN" sz="1200" dirty="0" smtClean="0">
                <a:ea typeface="宋体" charset="-122"/>
              </a:rPr>
              <a:t>“Impact of Local Interconnects on Timing and Power in a High Performance Microprocessor,” in Proc. Int. </a:t>
            </a:r>
            <a:r>
              <a:rPr lang="en-US" altLang="zh-CN" sz="1200" dirty="0" err="1" smtClean="0">
                <a:ea typeface="宋体" charset="-122"/>
              </a:rPr>
              <a:t>Symp</a:t>
            </a:r>
            <a:r>
              <a:rPr lang="en-US" altLang="zh-CN" sz="1200" dirty="0" smtClean="0">
                <a:ea typeface="宋体" charset="-122"/>
              </a:rPr>
              <a:t>. Physical Design (ISPD), Mar. 2010, pp. 145-152.</a:t>
            </a:r>
            <a:endParaRPr lang="en-US" sz="1200" dirty="0" smtClean="0"/>
          </a:p>
          <a:p>
            <a:pPr marL="0" indent="0">
              <a:buNone/>
            </a:pPr>
            <a:r>
              <a:rPr lang="en-US" sz="1200" dirty="0" smtClean="0"/>
              <a:t>[3] R. Kumar and G. Hinton. “A family of 45nm IA processors,” </a:t>
            </a:r>
            <a:r>
              <a:rPr lang="en-US" sz="1200" dirty="0"/>
              <a:t>i</a:t>
            </a:r>
            <a:r>
              <a:rPr lang="en-US" sz="1200" dirty="0" smtClean="0"/>
              <a:t>n International Solid-State Circuits Conference, pages 58–59, February 2009.</a:t>
            </a: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DC2E1988-D71B-4BD2-B31F-1EF64967078E}" type="slidenum">
              <a:rPr lang="en-US" altLang="de-DE" sz="1000" smtClean="0">
                <a:solidFill>
                  <a:srgbClr val="C0C0C0"/>
                </a:solidFill>
              </a:rPr>
              <a:pPr/>
              <a:t>26</a:t>
            </a:fld>
            <a:endParaRPr lang="en-US" altLang="de-DE" sz="1000" smtClean="0">
              <a:solidFill>
                <a:srgbClr val="C0C0C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Impact of Interconnects on Timing in RLS/SDP Blocks</a:t>
            </a:r>
          </a:p>
        </p:txBody>
      </p:sp>
      <p:sp>
        <p:nvSpPr>
          <p:cNvPr id="4099" name="Content Placeholder 2"/>
          <p:cNvSpPr>
            <a:spLocks noGrp="1"/>
          </p:cNvSpPr>
          <p:nvPr>
            <p:ph idx="1"/>
          </p:nvPr>
        </p:nvSpPr>
        <p:spPr/>
        <p:txBody>
          <a:bodyPr/>
          <a:lstStyle/>
          <a:p>
            <a:pPr>
              <a:buFont typeface="Wingdings" pitchFamily="2" charset="2"/>
              <a:buChar char="§"/>
            </a:pPr>
            <a:r>
              <a:rPr lang="en-US" sz="1800" dirty="0" smtClean="0"/>
              <a:t>Local interconnects are believed to cause major impact on timing, power and </a:t>
            </a:r>
            <a:r>
              <a:rPr lang="en-US" sz="1800" dirty="0" err="1" smtClean="0"/>
              <a:t>routability</a:t>
            </a:r>
            <a:r>
              <a:rPr lang="en-US" sz="1800" dirty="0" smtClean="0"/>
              <a:t> in VLSI design</a:t>
            </a:r>
            <a:r>
              <a:rPr lang="en-US" dirty="0"/>
              <a:t>	</a:t>
            </a:r>
            <a:r>
              <a:rPr lang="en-US" dirty="0" smtClean="0"/>
              <a:t>	</a:t>
            </a:r>
            <a:endParaRPr lang="en-US" dirty="0"/>
          </a:p>
          <a:p>
            <a:pPr marL="0" indent="0"/>
            <a:endParaRPr lang="en-US" dirty="0" smtClean="0"/>
          </a:p>
          <a:p>
            <a:pPr marL="0" indent="0"/>
            <a:endParaRPr lang="en-US" dirty="0" smtClean="0"/>
          </a:p>
          <a:p>
            <a:pPr>
              <a:buFont typeface="Wingdings" pitchFamily="2" charset="2"/>
              <a:buChar char="§"/>
            </a:pPr>
            <a:r>
              <a:rPr lang="en-US" sz="1800" dirty="0" smtClean="0"/>
              <a:t>Interconnects generally affect the timing and power in the following ways</a:t>
            </a:r>
            <a:endParaRPr lang="en-US" dirty="0" smtClean="0"/>
          </a:p>
          <a:p>
            <a:pPr lvl="1">
              <a:buFont typeface="Wingdings" pitchFamily="2" charset="2"/>
              <a:buChar char="§"/>
            </a:pPr>
            <a:r>
              <a:rPr lang="en-US" dirty="0" smtClean="0"/>
              <a:t>Wire delay</a:t>
            </a:r>
          </a:p>
          <a:p>
            <a:pPr lvl="1">
              <a:buFont typeface="Wingdings" pitchFamily="2" charset="2"/>
              <a:buChar char="§"/>
            </a:pPr>
            <a:r>
              <a:rPr lang="en-US" dirty="0" smtClean="0"/>
              <a:t>Cell delay degradation</a:t>
            </a:r>
          </a:p>
          <a:p>
            <a:pPr lvl="1">
              <a:buFont typeface="Wingdings" pitchFamily="2" charset="2"/>
              <a:buChar char="§"/>
            </a:pPr>
            <a:r>
              <a:rPr lang="en-US" dirty="0" smtClean="0"/>
              <a:t>Slope degradation</a:t>
            </a:r>
          </a:p>
          <a:p>
            <a:pPr lvl="1">
              <a:buFont typeface="Wingdings" pitchFamily="2" charset="2"/>
              <a:buChar char="§"/>
            </a:pPr>
            <a:r>
              <a:rPr lang="en-US" dirty="0" smtClean="0"/>
              <a:t>Delays due to the repeaters</a:t>
            </a:r>
          </a:p>
          <a:p>
            <a:pPr lvl="1" indent="0"/>
            <a:endParaRPr lang="en-US" dirty="0" smtClean="0"/>
          </a:p>
          <a:p>
            <a:pPr marL="0" indent="0">
              <a:buFont typeface="Symbol" pitchFamily="18" charset="2"/>
              <a:buNone/>
            </a:pPr>
            <a:endParaRPr lang="en-US" dirty="0" smtClean="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6B6072D9-5D42-460A-925D-2065FA700286}" type="slidenum">
              <a:rPr lang="en-US" altLang="de-DE" sz="1000" smtClean="0">
                <a:solidFill>
                  <a:srgbClr val="C0C0C0"/>
                </a:solidFill>
              </a:rPr>
              <a:pPr/>
              <a:t>3</a:t>
            </a:fld>
            <a:endParaRPr lang="en-US" altLang="de-DE" sz="1000" smtClean="0">
              <a:solidFill>
                <a:srgbClr val="C0C0C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Simulation Environment</a:t>
            </a:r>
          </a:p>
        </p:txBody>
      </p:sp>
      <p:sp>
        <p:nvSpPr>
          <p:cNvPr id="5123" name="Content Placeholder 2"/>
          <p:cNvSpPr>
            <a:spLocks noGrp="1"/>
          </p:cNvSpPr>
          <p:nvPr>
            <p:ph idx="1"/>
          </p:nvPr>
        </p:nvSpPr>
        <p:spPr/>
        <p:txBody>
          <a:bodyPr/>
          <a:lstStyle/>
          <a:p>
            <a:pPr>
              <a:buFont typeface="Wingdings" pitchFamily="2" charset="2"/>
              <a:buChar char="§"/>
            </a:pPr>
            <a:r>
              <a:rPr lang="en-US" sz="1800" dirty="0" smtClean="0"/>
              <a:t>A 45nm IA processor (Nehalem)</a:t>
            </a:r>
          </a:p>
          <a:p>
            <a:pPr lvl="1">
              <a:buFont typeface="Wingdings" pitchFamily="2" charset="2"/>
              <a:buChar char="§"/>
            </a:pPr>
            <a:r>
              <a:rPr lang="en-US" dirty="0" smtClean="0"/>
              <a:t>86 RTL-to-layout synthesis (RLS) blocks</a:t>
            </a:r>
          </a:p>
          <a:p>
            <a:pPr lvl="1">
              <a:buFont typeface="Wingdings" pitchFamily="2" charset="2"/>
              <a:buChar char="§"/>
            </a:pPr>
            <a:r>
              <a:rPr lang="en-US" dirty="0" smtClean="0"/>
              <a:t>133 Semi-manually designed structured data</a:t>
            </a:r>
          </a:p>
          <a:p>
            <a:pPr lvl="1" indent="0">
              <a:buNone/>
            </a:pPr>
            <a:r>
              <a:rPr lang="en-US" dirty="0" smtClean="0"/>
              <a:t>   path(SDP) blocks</a:t>
            </a:r>
          </a:p>
          <a:p>
            <a:pPr lvl="1" indent="0"/>
            <a:endParaRPr lang="en-US" dirty="0" smtClean="0"/>
          </a:p>
          <a:p>
            <a:pPr lvl="1" indent="0"/>
            <a:endParaRPr lang="en-US" dirty="0" smtClean="0"/>
          </a:p>
          <a:p>
            <a:pPr lvl="1" indent="0"/>
            <a:endParaRPr lang="en-US" dirty="0" smtClean="0"/>
          </a:p>
          <a:p>
            <a:pPr lvl="1" indent="0"/>
            <a:endParaRPr lang="en-US" dirty="0" smtClean="0"/>
          </a:p>
          <a:p>
            <a:pPr>
              <a:buFont typeface="Wingdings" pitchFamily="2" charset="2"/>
              <a:buChar char="§"/>
            </a:pPr>
            <a:r>
              <a:rPr lang="en-US" sz="1800" dirty="0" smtClean="0"/>
              <a:t>Focus on the impact of local (intra-block) interconnects</a:t>
            </a:r>
          </a:p>
          <a:p>
            <a:pPr lvl="1">
              <a:buFont typeface="Wingdings" pitchFamily="2" charset="2"/>
              <a:buChar char="§"/>
            </a:pPr>
            <a:r>
              <a:rPr lang="en-US" dirty="0" smtClean="0"/>
              <a:t>No consideration for intra-standard-cell wire delay (Poly and M1)</a:t>
            </a:r>
          </a:p>
          <a:p>
            <a:pPr lvl="1" indent="0">
              <a:buFont typeface="Symbol" pitchFamily="18" charset="2"/>
              <a:buNone/>
            </a:pPr>
            <a:r>
              <a:rPr lang="en-US" dirty="0" smtClean="0"/>
              <a:t> </a:t>
            </a: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6AF01631-B173-4571-B4FF-8230F0CB893D}" type="slidenum">
              <a:rPr lang="en-US" altLang="de-DE" sz="1000" smtClean="0">
                <a:solidFill>
                  <a:srgbClr val="C0C0C0"/>
                </a:solidFill>
              </a:rPr>
              <a:pPr/>
              <a:t>4</a:t>
            </a:fld>
            <a:endParaRPr lang="en-US" altLang="de-DE" sz="1000" smtClean="0">
              <a:solidFill>
                <a:srgbClr val="C0C0C0"/>
              </a:solidFill>
            </a:endParaRPr>
          </a:p>
        </p:txBody>
      </p:sp>
      <p:pic>
        <p:nvPicPr>
          <p:cNvPr id="51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196975"/>
            <a:ext cx="325596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7"/>
          <p:cNvSpPr txBox="1">
            <a:spLocks noChangeArrowheads="1"/>
          </p:cNvSpPr>
          <p:nvPr/>
        </p:nvSpPr>
        <p:spPr bwMode="auto">
          <a:xfrm>
            <a:off x="4864100" y="3348038"/>
            <a:ext cx="4618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pPr algn="ctr"/>
            <a:r>
              <a:rPr lang="en-US" sz="800">
                <a:hlinkClick r:id="rId3"/>
              </a:rPr>
              <a:t>Source: http://www.anandtech.com/show/2658</a:t>
            </a:r>
            <a:endParaRPr lang="en-US" sz="80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Wire Delay</a:t>
            </a:r>
          </a:p>
        </p:txBody>
      </p:sp>
      <p:sp>
        <p:nvSpPr>
          <p:cNvPr id="6147" name="Content Placeholder 2"/>
          <p:cNvSpPr>
            <a:spLocks noGrp="1"/>
          </p:cNvSpPr>
          <p:nvPr>
            <p:ph idx="1"/>
          </p:nvPr>
        </p:nvSpPr>
        <p:spPr/>
        <p:txBody>
          <a:bodyPr/>
          <a:lstStyle/>
          <a:p>
            <a:pPr>
              <a:buFont typeface="Wingdings" pitchFamily="2" charset="2"/>
              <a:buChar char="§"/>
            </a:pPr>
            <a:r>
              <a:rPr lang="en-US" sz="1800" dirty="0" smtClean="0"/>
              <a:t>The wire delay contributes to 6% and 5%, respectively, </a:t>
            </a:r>
            <a:br>
              <a:rPr lang="en-US" sz="1800" dirty="0" smtClean="0"/>
            </a:br>
            <a:r>
              <a:rPr lang="en-US" sz="1800" dirty="0" smtClean="0"/>
              <a:t>in RLS and SDP blocks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82006FF4-1A79-4C30-A57B-C883DDD2F516}" type="slidenum">
              <a:rPr lang="en-US" altLang="de-DE" sz="1000" smtClean="0">
                <a:solidFill>
                  <a:srgbClr val="C0C0C0"/>
                </a:solidFill>
              </a:rPr>
              <a:pPr/>
              <a:t>5</a:t>
            </a:fld>
            <a:endParaRPr lang="en-US" altLang="de-DE" sz="1000" smtClean="0">
              <a:solidFill>
                <a:srgbClr val="C0C0C0"/>
              </a:solidFill>
            </a:endParaRPr>
          </a:p>
        </p:txBody>
      </p:sp>
      <p:pic>
        <p:nvPicPr>
          <p:cNvPr id="6149"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3800" y="1988841"/>
            <a:ext cx="3401732"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7" y="1916832"/>
            <a:ext cx="3416090" cy="35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7"/>
          <p:cNvSpPr txBox="1">
            <a:spLocks noChangeArrowheads="1"/>
          </p:cNvSpPr>
          <p:nvPr/>
        </p:nvSpPr>
        <p:spPr bwMode="auto">
          <a:xfrm>
            <a:off x="1116013" y="5589240"/>
            <a:ext cx="6999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pPr algn="ctr"/>
            <a:r>
              <a:rPr lang="en-US" sz="1000"/>
              <a:t>Figure 1: Wire-delay on the worst internal paths in (a) synthesized and in (b) semi-manually designed datapath blocks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Cell Delay and Slope Degradation </a:t>
            </a:r>
          </a:p>
        </p:txBody>
      </p:sp>
      <p:sp>
        <p:nvSpPr>
          <p:cNvPr id="7171" name="Content Placeholder 2"/>
          <p:cNvSpPr>
            <a:spLocks noGrp="1"/>
          </p:cNvSpPr>
          <p:nvPr>
            <p:ph idx="1"/>
          </p:nvPr>
        </p:nvSpPr>
        <p:spPr/>
        <p:txBody>
          <a:bodyPr/>
          <a:lstStyle/>
          <a:p>
            <a:pPr>
              <a:buFont typeface="Wingdings" pitchFamily="2" charset="2"/>
              <a:buChar char="§"/>
            </a:pPr>
            <a:r>
              <a:rPr lang="en-US" sz="1800" dirty="0" smtClean="0"/>
              <a:t>Often known as secondary effects due to interconnects</a:t>
            </a:r>
          </a:p>
          <a:p>
            <a:pPr lvl="1">
              <a:buFont typeface="Wingdings" pitchFamily="2" charset="2"/>
              <a:buChar char="§"/>
            </a:pPr>
            <a:r>
              <a:rPr lang="en-US" dirty="0" smtClean="0"/>
              <a:t>Not secondary anymore in nanometer technology</a:t>
            </a:r>
          </a:p>
          <a:p>
            <a:pPr lvl="1">
              <a:buFont typeface="Wingdings" pitchFamily="2" charset="2"/>
              <a:buChar char="§"/>
            </a:pPr>
            <a:r>
              <a:rPr lang="en-US" dirty="0" smtClean="0"/>
              <a:t>It is 7% (13%) and 5% (9%) in both RLS and SDP blocks</a:t>
            </a:r>
          </a:p>
          <a:p>
            <a:pPr lvl="1" indent="0"/>
            <a:endParaRPr lang="en-US" dirty="0" smtClean="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D13A46A7-13CF-4067-900F-1B23393375E3}" type="slidenum">
              <a:rPr lang="en-US" altLang="de-DE" sz="1000" smtClean="0">
                <a:solidFill>
                  <a:srgbClr val="C0C0C0"/>
                </a:solidFill>
              </a:rPr>
              <a:pPr/>
              <a:t>6</a:t>
            </a:fld>
            <a:endParaRPr lang="en-US" altLang="de-DE" sz="1000" smtClean="0">
              <a:solidFill>
                <a:srgbClr val="C0C0C0"/>
              </a:solidFill>
            </a:endParaRPr>
          </a:p>
        </p:txBody>
      </p:sp>
      <p:pic>
        <p:nvPicPr>
          <p:cNvPr id="7173"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25" y="2400154"/>
            <a:ext cx="3110359" cy="327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4449" y="2475977"/>
            <a:ext cx="3066581" cy="3278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6"/>
          <p:cNvSpPr txBox="1">
            <a:spLocks noChangeArrowheads="1"/>
          </p:cNvSpPr>
          <p:nvPr/>
        </p:nvSpPr>
        <p:spPr bwMode="auto">
          <a:xfrm>
            <a:off x="1417638" y="5599113"/>
            <a:ext cx="655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2: Slack improvement percentage due to setting R and C of interconnects to 0 on the worst internal paths in (a) synthesized and in (b) semi-manually designed datapath blocks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Repeater Count due to Interconnects</a:t>
            </a:r>
          </a:p>
        </p:txBody>
      </p:sp>
      <p:sp>
        <p:nvSpPr>
          <p:cNvPr id="8195" name="Content Placeholder 2"/>
          <p:cNvSpPr>
            <a:spLocks noGrp="1"/>
          </p:cNvSpPr>
          <p:nvPr>
            <p:ph idx="1"/>
          </p:nvPr>
        </p:nvSpPr>
        <p:spPr/>
        <p:txBody>
          <a:bodyPr/>
          <a:lstStyle/>
          <a:p>
            <a:pPr>
              <a:buFont typeface="Wingdings" pitchFamily="2" charset="2"/>
              <a:buChar char="§"/>
            </a:pPr>
            <a:r>
              <a:rPr lang="en-US" sz="1800" dirty="0" smtClean="0"/>
              <a:t>43% and 30% repeaters, respectively, in RLS and SDP blocks. </a:t>
            </a:r>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50B60663-50E8-4D3E-B52E-934129AA4C8B}" type="slidenum">
              <a:rPr lang="en-US" altLang="de-DE" sz="1000" smtClean="0">
                <a:solidFill>
                  <a:srgbClr val="C0C0C0"/>
                </a:solidFill>
              </a:rPr>
              <a:pPr/>
              <a:t>7</a:t>
            </a:fld>
            <a:endParaRPr lang="en-US" altLang="de-DE" sz="1000" smtClean="0">
              <a:solidFill>
                <a:srgbClr val="C0C0C0"/>
              </a:solidFill>
            </a:endParaRPr>
          </a:p>
        </p:txBody>
      </p:sp>
      <p:pic>
        <p:nvPicPr>
          <p:cNvPr id="8197"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756488"/>
            <a:ext cx="3420268" cy="363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7938" y="1738832"/>
            <a:ext cx="3444502" cy="372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6"/>
          <p:cNvSpPr txBox="1">
            <a:spLocks noChangeArrowheads="1"/>
          </p:cNvSpPr>
          <p:nvPr/>
        </p:nvSpPr>
        <p:spPr bwMode="auto">
          <a:xfrm>
            <a:off x="1403350" y="5461000"/>
            <a:ext cx="6551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3: Number of repeaters vs. cell count in (a) synthesized and in (b) semi-manually designed datapath blocks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Overall Interconnect Delay Impact Including Repeater Delays</a:t>
            </a:r>
          </a:p>
        </p:txBody>
      </p:sp>
      <p:sp>
        <p:nvSpPr>
          <p:cNvPr id="9219" name="Content Placeholder 2"/>
          <p:cNvSpPr>
            <a:spLocks noGrp="1"/>
          </p:cNvSpPr>
          <p:nvPr>
            <p:ph idx="1"/>
          </p:nvPr>
        </p:nvSpPr>
        <p:spPr/>
        <p:txBody>
          <a:bodyPr/>
          <a:lstStyle/>
          <a:p>
            <a:pPr>
              <a:buFont typeface="Wingdings" pitchFamily="2" charset="2"/>
              <a:buChar char="§"/>
            </a:pPr>
            <a:r>
              <a:rPr lang="en-US" sz="1800" dirty="0" smtClean="0"/>
              <a:t>Wires contribute to 33% and 20% of the delay in RLS and SDP blocks</a:t>
            </a:r>
          </a:p>
          <a:p>
            <a:pPr lvl="1">
              <a:buFont typeface="Wingdings" pitchFamily="2" charset="2"/>
              <a:buChar char="§"/>
            </a:pPr>
            <a:r>
              <a:rPr lang="en-US" dirty="0" smtClean="0"/>
              <a:t>Repeaters contribute to 21% and 10%, respectively</a:t>
            </a:r>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A8332DF9-98EB-40FD-A86A-A0D1254309EE}" type="slidenum">
              <a:rPr lang="en-US" altLang="de-DE" sz="1000" smtClean="0">
                <a:solidFill>
                  <a:srgbClr val="C0C0C0"/>
                </a:solidFill>
              </a:rPr>
              <a:pPr/>
              <a:t>8</a:t>
            </a:fld>
            <a:endParaRPr lang="en-US" altLang="de-DE" sz="1000" smtClean="0">
              <a:solidFill>
                <a:srgbClr val="C0C0C0"/>
              </a:solidFill>
            </a:endParaRPr>
          </a:p>
        </p:txBody>
      </p:sp>
      <p:pic>
        <p:nvPicPr>
          <p:cNvPr id="9221"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844825"/>
            <a:ext cx="3212945" cy="34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9225" y="1916832"/>
            <a:ext cx="3113916" cy="330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042988" y="5300663"/>
            <a:ext cx="726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a:t>Figure 4: Repeater delay percentage vs. slack on the worst critical paths in (a) synthesized and in (b) semi-manually designed datapath blocks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Power In Clock Interconnects and Buffers for RLS Blocks</a:t>
            </a:r>
          </a:p>
        </p:txBody>
      </p:sp>
      <p:sp>
        <p:nvSpPr>
          <p:cNvPr id="10243" name="Content Placeholder 2"/>
          <p:cNvSpPr>
            <a:spLocks noGrp="1"/>
          </p:cNvSpPr>
          <p:nvPr>
            <p:ph idx="1"/>
          </p:nvPr>
        </p:nvSpPr>
        <p:spPr>
          <a:xfrm>
            <a:off x="608013" y="1293813"/>
            <a:ext cx="7851775" cy="4381500"/>
          </a:xfrm>
        </p:spPr>
        <p:txBody>
          <a:bodyPr/>
          <a:lstStyle/>
          <a:p>
            <a:pPr>
              <a:buFont typeface="Wingdings" pitchFamily="2" charset="2"/>
              <a:buChar char="§"/>
            </a:pPr>
            <a:r>
              <a:rPr lang="en-US" sz="1800" dirty="0" smtClean="0"/>
              <a:t>The clock trees including </a:t>
            </a:r>
            <a:r>
              <a:rPr lang="en-US" sz="1800" dirty="0" err="1" smtClean="0"/>
              <a:t>sequentials</a:t>
            </a:r>
            <a:r>
              <a:rPr lang="en-US" sz="1800" dirty="0" smtClean="0"/>
              <a:t> contribute to 70% of total dynamic power</a:t>
            </a:r>
          </a:p>
          <a:p>
            <a:pPr lvl="1">
              <a:buFont typeface="Wingdings" pitchFamily="2" charset="2"/>
              <a:buChar char="§"/>
            </a:pPr>
            <a:r>
              <a:rPr lang="en-US" dirty="0" smtClean="0"/>
              <a:t>Only 20% of the cell count</a:t>
            </a:r>
          </a:p>
          <a:p>
            <a:pPr lvl="1">
              <a:buFont typeface="Wingdings" pitchFamily="2" charset="2"/>
              <a:buChar char="§"/>
            </a:pPr>
            <a:r>
              <a:rPr lang="en-US" dirty="0" smtClean="0"/>
              <a:t>Clock buffers and nets contribute 16% of </a:t>
            </a:r>
            <a:r>
              <a:rPr lang="en-US" dirty="0"/>
              <a:t/>
            </a:r>
            <a:br>
              <a:rPr lang="en-US" dirty="0"/>
            </a:br>
            <a:r>
              <a:rPr lang="en-US" dirty="0" smtClean="0"/>
              <a:t>   the dynamic power </a:t>
            </a:r>
          </a:p>
          <a:p>
            <a:pPr marL="735013" lvl="2" indent="-285750">
              <a:buClr>
                <a:srgbClr val="C00000"/>
              </a:buClr>
              <a:buFont typeface="Wingdings" pitchFamily="2" charset="2"/>
              <a:buChar char="§"/>
            </a:pPr>
            <a:r>
              <a:rPr lang="en-US" dirty="0" smtClean="0"/>
              <a:t>Only about 2% of the cell count</a:t>
            </a:r>
          </a:p>
          <a:p>
            <a:pPr lvl="1" indent="0">
              <a:buFont typeface="Symbol" pitchFamily="18" charset="2"/>
              <a:buNone/>
            </a:pPr>
            <a:r>
              <a:rPr lang="en-US" dirty="0" smtClean="0"/>
              <a:t> </a:t>
            </a: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fld id="{4E1C8025-03F2-45EE-B173-E3C0A2F22086}" type="slidenum">
              <a:rPr lang="en-US" altLang="de-DE" sz="1000" smtClean="0">
                <a:solidFill>
                  <a:srgbClr val="C0C0C0"/>
                </a:solidFill>
              </a:rPr>
              <a:pPr/>
              <a:t>9</a:t>
            </a:fld>
            <a:endParaRPr lang="en-US" altLang="de-DE" sz="1000" smtClean="0">
              <a:solidFill>
                <a:srgbClr val="C0C0C0"/>
              </a:solidFill>
            </a:endParaRPr>
          </a:p>
        </p:txBody>
      </p:sp>
      <p:pic>
        <p:nvPicPr>
          <p:cNvPr id="1024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825" y="1773238"/>
            <a:ext cx="3265488"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5"/>
          <p:cNvSpPr txBox="1">
            <a:spLocks noChangeArrowheads="1"/>
          </p:cNvSpPr>
          <p:nvPr/>
        </p:nvSpPr>
        <p:spPr bwMode="auto">
          <a:xfrm>
            <a:off x="7550150" y="2078038"/>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16%</a:t>
            </a:r>
          </a:p>
        </p:txBody>
      </p:sp>
      <p:sp>
        <p:nvSpPr>
          <p:cNvPr id="10247" name="TextBox 6"/>
          <p:cNvSpPr txBox="1">
            <a:spLocks noChangeArrowheads="1"/>
          </p:cNvSpPr>
          <p:nvPr/>
        </p:nvSpPr>
        <p:spPr bwMode="auto">
          <a:xfrm>
            <a:off x="5435600" y="1901825"/>
            <a:ext cx="792163"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14%</a:t>
            </a:r>
          </a:p>
        </p:txBody>
      </p:sp>
      <p:sp>
        <p:nvSpPr>
          <p:cNvPr id="10248" name="TextBox 7"/>
          <p:cNvSpPr txBox="1">
            <a:spLocks noChangeArrowheads="1"/>
          </p:cNvSpPr>
          <p:nvPr/>
        </p:nvSpPr>
        <p:spPr bwMode="auto">
          <a:xfrm>
            <a:off x="6372225" y="4868863"/>
            <a:ext cx="7921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a:t>40%</a:t>
            </a:r>
          </a:p>
        </p:txBody>
      </p:sp>
      <p:sp>
        <p:nvSpPr>
          <p:cNvPr id="10249" name="TextBox 8"/>
          <p:cNvSpPr txBox="1">
            <a:spLocks noChangeArrowheads="1"/>
          </p:cNvSpPr>
          <p:nvPr/>
        </p:nvSpPr>
        <p:spPr bwMode="auto">
          <a:xfrm>
            <a:off x="4499992" y="5260975"/>
            <a:ext cx="47524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a:solidFill>
                  <a:schemeClr val="tx1"/>
                </a:solidFill>
                <a:latin typeface="Arial" charset="0"/>
              </a:defRPr>
            </a:lvl1pPr>
            <a:lvl2pPr marL="742950" indent="-285750">
              <a:defRPr sz="1700">
                <a:solidFill>
                  <a:schemeClr val="tx1"/>
                </a:solidFill>
                <a:latin typeface="Arial" charset="0"/>
              </a:defRPr>
            </a:lvl2pPr>
            <a:lvl3pPr marL="1143000" indent="-228600">
              <a:defRPr sz="1700">
                <a:solidFill>
                  <a:schemeClr val="tx1"/>
                </a:solidFill>
                <a:latin typeface="Arial" charset="0"/>
              </a:defRPr>
            </a:lvl3pPr>
            <a:lvl4pPr marL="1600200" indent="-228600">
              <a:defRPr sz="1700">
                <a:solidFill>
                  <a:schemeClr val="tx1"/>
                </a:solidFill>
                <a:latin typeface="Arial" charset="0"/>
              </a:defRPr>
            </a:lvl4pPr>
            <a:lvl5pPr marL="2057400" indent="-228600">
              <a:defRPr sz="1700">
                <a:solidFill>
                  <a:schemeClr val="tx1"/>
                </a:solidFill>
                <a:latin typeface="Arial" charset="0"/>
              </a:defRPr>
            </a:lvl5pPr>
            <a:lvl6pPr marL="2514600" indent="-228600" eaLnBrk="0" fontAlgn="base" hangingPunct="0">
              <a:spcBef>
                <a:spcPct val="50000"/>
              </a:spcBef>
              <a:spcAft>
                <a:spcPct val="0"/>
              </a:spcAft>
              <a:defRPr sz="1700">
                <a:solidFill>
                  <a:schemeClr val="tx1"/>
                </a:solidFill>
                <a:latin typeface="Arial" charset="0"/>
              </a:defRPr>
            </a:lvl6pPr>
            <a:lvl7pPr marL="2971800" indent="-228600" eaLnBrk="0" fontAlgn="base" hangingPunct="0">
              <a:spcBef>
                <a:spcPct val="50000"/>
              </a:spcBef>
              <a:spcAft>
                <a:spcPct val="0"/>
              </a:spcAft>
              <a:defRPr sz="1700">
                <a:solidFill>
                  <a:schemeClr val="tx1"/>
                </a:solidFill>
                <a:latin typeface="Arial" charset="0"/>
              </a:defRPr>
            </a:lvl7pPr>
            <a:lvl8pPr marL="3429000" indent="-228600" eaLnBrk="0" fontAlgn="base" hangingPunct="0">
              <a:spcBef>
                <a:spcPct val="50000"/>
              </a:spcBef>
              <a:spcAft>
                <a:spcPct val="0"/>
              </a:spcAft>
              <a:defRPr sz="1700">
                <a:solidFill>
                  <a:schemeClr val="tx1"/>
                </a:solidFill>
                <a:latin typeface="Arial" charset="0"/>
              </a:defRPr>
            </a:lvl8pPr>
            <a:lvl9pPr marL="3886200" indent="-228600" eaLnBrk="0" fontAlgn="base" hangingPunct="0">
              <a:spcBef>
                <a:spcPct val="50000"/>
              </a:spcBef>
              <a:spcAft>
                <a:spcPct val="0"/>
              </a:spcAft>
              <a:defRPr sz="1700">
                <a:solidFill>
                  <a:schemeClr val="tx1"/>
                </a:solidFill>
                <a:latin typeface="Arial" charset="0"/>
              </a:defRPr>
            </a:lvl9pPr>
          </a:lstStyle>
          <a:p>
            <a:r>
              <a:rPr lang="en-US" sz="1000" dirty="0"/>
              <a:t>Figure 5: Distribution of dynamic power in clock trees inside synthesized blocks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äsentation Springer">
  <a:themeElements>
    <a:clrScheme name="">
      <a:dk1>
        <a:srgbClr val="000000"/>
      </a:dk1>
      <a:lt1>
        <a:srgbClr val="FFFFFF"/>
      </a:lt1>
      <a:dk2>
        <a:srgbClr val="FFFFFF"/>
      </a:dk2>
      <a:lt2>
        <a:srgbClr val="FFFFFF"/>
      </a:lt2>
      <a:accent1>
        <a:srgbClr val="7D95CA"/>
      </a:accent1>
      <a:accent2>
        <a:srgbClr val="1860AB"/>
      </a:accent2>
      <a:accent3>
        <a:srgbClr val="FFFFFF"/>
      </a:accent3>
      <a:accent4>
        <a:srgbClr val="000000"/>
      </a:accent4>
      <a:accent5>
        <a:srgbClr val="BFC8E1"/>
      </a:accent5>
      <a:accent6>
        <a:srgbClr val="15569B"/>
      </a:accent6>
      <a:hlink>
        <a:srgbClr val="4E80BA"/>
      </a:hlink>
      <a:folHlink>
        <a:srgbClr val="7D95CA"/>
      </a:folHlink>
    </a:clrScheme>
    <a:fontScheme name="Präsentation Spring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none" lIns="87281" tIns="43641" rIns="87281" bIns="43641" numCol="1" anchor="t" anchorCtr="0" compatLnSpc="1">
        <a:prstTxWarp prst="textNoShape">
          <a:avLst/>
        </a:prstTxWarp>
        <a:spAutoFit/>
      </a:bodyPr>
      <a:lstStyle>
        <a:defPPr marL="0" marR="0" indent="0" algn="l" defTabSz="871538" rtl="0" eaLnBrk="0" fontAlgn="base" latinLnBrk="0" hangingPunct="0">
          <a:lnSpc>
            <a:spcPct val="100000"/>
          </a:lnSpc>
          <a:spcBef>
            <a:spcPct val="50000"/>
          </a:spcBef>
          <a:spcAft>
            <a:spcPct val="0"/>
          </a:spcAft>
          <a:buClrTx/>
          <a:buSzTx/>
          <a:buFontTx/>
          <a:buNone/>
          <a:tabLst/>
          <a:defRPr kumimoji="0" lang="en-US" sz="17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none" lIns="87281" tIns="43641" rIns="87281" bIns="43641" numCol="1" anchor="t" anchorCtr="0" compatLnSpc="1">
        <a:prstTxWarp prst="textNoShape">
          <a:avLst/>
        </a:prstTxWarp>
        <a:spAutoFit/>
      </a:bodyPr>
      <a:lstStyle>
        <a:defPPr marL="0" marR="0" indent="0" algn="l" defTabSz="871538" rtl="0" eaLnBrk="0" fontAlgn="base" latinLnBrk="0" hangingPunct="0">
          <a:lnSpc>
            <a:spcPct val="100000"/>
          </a:lnSpc>
          <a:spcBef>
            <a:spcPct val="50000"/>
          </a:spcBef>
          <a:spcAft>
            <a:spcPct val="0"/>
          </a:spcAft>
          <a:buClrTx/>
          <a:buSzTx/>
          <a:buFontTx/>
          <a:buNone/>
          <a:tabLst/>
          <a:defRPr kumimoji="0" lang="en-US" sz="17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äsentation Springer 1">
        <a:dk1>
          <a:srgbClr val="000000"/>
        </a:dk1>
        <a:lt1>
          <a:srgbClr val="FFFFFF"/>
        </a:lt1>
        <a:dk2>
          <a:srgbClr val="104781"/>
        </a:dk2>
        <a:lt2>
          <a:srgbClr val="073668"/>
        </a:lt2>
        <a:accent1>
          <a:srgbClr val="18589C"/>
        </a:accent1>
        <a:accent2>
          <a:srgbClr val="2269B5"/>
        </a:accent2>
        <a:accent3>
          <a:srgbClr val="FFFFFF"/>
        </a:accent3>
        <a:accent4>
          <a:srgbClr val="000000"/>
        </a:accent4>
        <a:accent5>
          <a:srgbClr val="ABB4CB"/>
        </a:accent5>
        <a:accent6>
          <a:srgbClr val="1E5EA4"/>
        </a:accent6>
        <a:hlink>
          <a:srgbClr val="7D95CA"/>
        </a:hlink>
        <a:folHlink>
          <a:srgbClr val="EF26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1228</Words>
  <Application>Microsoft Office PowerPoint</Application>
  <PresentationFormat>On-screen Show (4:3)</PresentationFormat>
  <Paragraphs>150</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Präsentation Springer</vt:lpstr>
      <vt:lpstr>Photo Editor-Foto</vt:lpstr>
      <vt:lpstr>               </vt:lpstr>
      <vt:lpstr>Paper Titles</vt:lpstr>
      <vt:lpstr>Impact of Interconnects on Timing in RLS/SDP Blocks</vt:lpstr>
      <vt:lpstr>Simulation Environment</vt:lpstr>
      <vt:lpstr>Wire Delay</vt:lpstr>
      <vt:lpstr>Cell Delay and Slope Degradation </vt:lpstr>
      <vt:lpstr>Repeater Count due to Interconnects</vt:lpstr>
      <vt:lpstr>Overall Interconnect Delay Impact Including Repeater Delays</vt:lpstr>
      <vt:lpstr>Power In Clock Interconnects and Buffers for RLS Blocks</vt:lpstr>
      <vt:lpstr>Power In Clock Interconnects and Buffers for SDP Blocks</vt:lpstr>
      <vt:lpstr>Impact to Dynamic Power in Combinational Logic for RLS Blocks</vt:lpstr>
      <vt:lpstr>Impact to Dynamic Power in Combinational Logic for SDP Blocks</vt:lpstr>
      <vt:lpstr>Conclusion</vt:lpstr>
      <vt:lpstr>Routing With Constraints for Post-Grid Clock Distribution</vt:lpstr>
      <vt:lpstr>Routing With Constraints for Post-Grid Clock Distribution</vt:lpstr>
      <vt:lpstr>Routing With Constraints for Post-Grid Clock Distribution</vt:lpstr>
      <vt:lpstr>Problem Formulation</vt:lpstr>
      <vt:lpstr>Tree Growing Algorithm</vt:lpstr>
      <vt:lpstr>Tree Growing Algorithm, Continued</vt:lpstr>
      <vt:lpstr>Tree Growing Algorithm, Continued</vt:lpstr>
      <vt:lpstr>Tree Growing Algorithm, Continued</vt:lpstr>
      <vt:lpstr>Tree Growing Algorithm, Continued</vt:lpstr>
      <vt:lpstr>Algorithm Complexity and Delay Model</vt:lpstr>
      <vt:lpstr>Simulation Results</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VLSI Physical Design, Springer Verlag</dc:title>
  <dc:subject>Chapter 8 -- Timing Closure</dc:subject>
  <dc:creator/>
  <dc:description>Some Images (c) 2011 Springer Verlag</dc:description>
  <cp:lastModifiedBy/>
  <cp:revision>292</cp:revision>
  <dcterms:created xsi:type="dcterms:W3CDTF">2006-01-19T09:34:56Z</dcterms:created>
  <dcterms:modified xsi:type="dcterms:W3CDTF">2013-04-08T04:39:08Z</dcterms:modified>
</cp:coreProperties>
</file>