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649" r:id="rId2"/>
    <p:sldId id="650" r:id="rId3"/>
    <p:sldId id="651" r:id="rId4"/>
    <p:sldId id="679" r:id="rId5"/>
    <p:sldId id="680" r:id="rId6"/>
    <p:sldId id="681" r:id="rId7"/>
    <p:sldId id="682" r:id="rId8"/>
    <p:sldId id="683" r:id="rId9"/>
    <p:sldId id="685" r:id="rId10"/>
    <p:sldId id="686" r:id="rId11"/>
    <p:sldId id="687" r:id="rId12"/>
    <p:sldId id="690" r:id="rId13"/>
    <p:sldId id="691" r:id="rId14"/>
    <p:sldId id="692" r:id="rId15"/>
    <p:sldId id="693" r:id="rId16"/>
    <p:sldId id="694" r:id="rId17"/>
    <p:sldId id="695" r:id="rId18"/>
    <p:sldId id="696" r:id="rId19"/>
    <p:sldId id="697" r:id="rId20"/>
    <p:sldId id="698" r:id="rId21"/>
    <p:sldId id="671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1D1"/>
    <a:srgbClr val="FFFFFF"/>
    <a:srgbClr val="DDDDDD"/>
    <a:srgbClr val="EAEAEA"/>
    <a:srgbClr val="CCCCFF"/>
    <a:srgbClr val="969696"/>
    <a:srgbClr val="CC00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8761" autoAdjust="0"/>
  </p:normalViewPr>
  <p:slideViewPr>
    <p:cSldViewPr snapToObjects="1">
      <p:cViewPr>
        <p:scale>
          <a:sx n="105" d="100"/>
          <a:sy n="105" d="100"/>
        </p:scale>
        <p:origin x="-588" y="-54"/>
      </p:cViewPr>
      <p:guideLst>
        <p:guide orient="horz" pos="845"/>
        <p:guide pos="521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A0806C8-126C-4D19-A246-348A12FA0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30D7171-0846-44DC-AEDC-8436BA53F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81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1BF8D1-F9BD-4BCA-8A96-69931A033F30}" type="slidenum">
              <a:rPr lang="en-US" sz="1300" smtClean="0"/>
              <a:pPr eaLnBrk="1" hangingPunct="1"/>
              <a:t>1</a:t>
            </a:fld>
            <a:endParaRPr lang="en-U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Maximum error occurs at tail end, because this is where</a:t>
            </a:r>
            <a:r>
              <a:rPr lang="en-US" sz="1200" baseline="0" dirty="0" smtClean="0"/>
              <a:t> one may have to either inset 2 buffers that are too close together; or drive a distance that is longer than blockage.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</a:t>
            </a:r>
            <a:r>
              <a:rPr lang="en-US" baseline="0" dirty="0" smtClean="0"/>
              <a:t> we need to insert buffer before and after blockages, we need to consider the delay of the input buffer as the delay of the blockages. R=</a:t>
            </a:r>
            <a:r>
              <a:rPr lang="en-US" baseline="0" dirty="0" err="1" smtClean="0"/>
              <a:t>Rb+R</a:t>
            </a:r>
            <a:r>
              <a:rPr lang="en-US" baseline="0" dirty="0" smtClean="0"/>
              <a:t>*</a:t>
            </a:r>
            <a:r>
              <a:rPr lang="en-US" baseline="0" dirty="0" err="1" smtClean="0"/>
              <a:t>lr</a:t>
            </a:r>
            <a:r>
              <a:rPr lang="en-US" baseline="0" dirty="0" smtClean="0"/>
              <a:t>. C=off-path 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assume that the edges in the tree are segmented such that, whenever a blockage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intersects a tree edge, the edge is broken into two edges incident to an intermediate boundary node (as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in Figs. 5 and 6). Therefore, each edge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u, 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lies either completely inside or outside a blockage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Boundary nodes lie outside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A node lies inside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only if it is completely inside a blocking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(e.g.,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Fig. 6 only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 lie inside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assume that the edges in the tree are segmented such that, whenever a blockage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intersects a tree edge, the edge is broken into two edges incident to an intermediate boundary node (as the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are in Figs. 5 and 6). Therefore, each edge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u, 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lies either completely inside or outside a blockage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Boundary nodes lie outside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A node lies inside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only if it is completely inside a blocking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(e.g.,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Fig. 6 only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5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6 lie inside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Otten</a:t>
            </a:r>
            <a:r>
              <a:rPr lang="en-US" dirty="0" smtClean="0"/>
              <a:t> theory:</a:t>
            </a:r>
            <a:r>
              <a:rPr lang="en-US" baseline="0" dirty="0" smtClean="0"/>
              <a:t> show how one can model the blocks into a simple delay-estimation technique that applies to both two-pin and </a:t>
            </a:r>
            <a:r>
              <a:rPr lang="en-US" baseline="0" dirty="0" err="1" smtClean="0"/>
              <a:t>multipin</a:t>
            </a:r>
            <a:r>
              <a:rPr lang="en-US" baseline="0" dirty="0" smtClean="0"/>
              <a:t> nets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Otten</a:t>
            </a:r>
            <a:r>
              <a:rPr lang="en-US" dirty="0" smtClean="0"/>
              <a:t> theory:</a:t>
            </a:r>
            <a:r>
              <a:rPr lang="en-US" baseline="0" dirty="0" smtClean="0"/>
              <a:t> show how one can model the blocks into a simple delay-estimation technique that applies to both two-pin and </a:t>
            </a:r>
            <a:r>
              <a:rPr lang="en-US" baseline="0" dirty="0" err="1" smtClean="0"/>
              <a:t>multipin</a:t>
            </a:r>
            <a:r>
              <a:rPr lang="en-US" baseline="0" dirty="0" smtClean="0"/>
              <a:t> nets</a:t>
            </a:r>
          </a:p>
          <a:p>
            <a:endParaRPr lang="en-US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L-&gt; L opt spacing</a:t>
            </a:r>
            <a:r>
              <a:rPr lang="en-US" baseline="0" dirty="0" smtClean="0"/>
              <a:t> btw two buffers that obtain optimal signal propagation speed. We can ignore blocks smaller than L opt. (b) is optimal realizable buffering when blockage present.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long as the blocks are smaller than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the optimal realizable buffering (b) will have a delay very close to the ideal buffering of (a).</a:t>
            </a:r>
            <a:r>
              <a:rPr lang="en-US" baseline="0" dirty="0" smtClean="0"/>
              <a:t>-&gt; can assume the delay model of (a) is approximate (b).</a:t>
            </a:r>
          </a:p>
          <a:p>
            <a:pPr marL="0" indent="0">
              <a:buNone/>
            </a:pPr>
            <a:r>
              <a:rPr lang="en-US" baseline="0" dirty="0" smtClean="0"/>
              <a:t>(3) Blocks closer to source or sink has little effect on actual buffered delay.</a:t>
            </a:r>
          </a:p>
          <a:p>
            <a:r>
              <a:rPr lang="en-US" baseline="0" dirty="0" smtClean="0"/>
              <a:t>(4)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Buffers for decoupling the capacitance off the critical path can be modeled to have zero input capacitance. -&gt; underestimation, but negligible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(5) For blocks larger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place buffer before and after the block to assure optimal buffering.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D7171-0846-44DC-AEDC-8436BA53F7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1570-EACF-4C56-BADA-4C010600B79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6B0F-58B4-452D-B2F0-53624808BC2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377407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E462-FC7D-4AF6-8AB1-45771CD047C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0666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851E-587D-4FDE-A4E8-CEDAEF10DB5C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6C61-0549-4F31-9A66-E307283B9F4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0C9B-03B3-4D9D-B856-F649B6D8889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75887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26D1-8FE5-47C5-86A3-F45205A2FD84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8611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B544-DDF8-4ECE-8D37-795E55ADA48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205417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1455-4C39-4CC7-A834-039F4A925810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2290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BB1A-0B66-4C1F-B0A2-51C88A9ED77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732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ymbol" pitchFamily="18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F2E6-6AEA-48E3-8FD9-02FE2E605225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146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hangingPunct="0"/>
            <a:endParaRPr lang="de-DE" altLang="de-DE">
              <a:latin typeface="Times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Symbol" pitchFamily="18" charset="2"/>
              </a:rPr>
              <a:t>	Mastertextformat bearbeiten</a:t>
            </a:r>
          </a:p>
          <a:p>
            <a:pPr lvl="1"/>
            <a:r>
              <a:rPr lang="en-US" altLang="de-DE" smtClean="0">
                <a:sym typeface="Symbol" pitchFamily="18" charset="2"/>
              </a:rPr>
              <a:t>	Zweite Ebene</a:t>
            </a:r>
          </a:p>
          <a:p>
            <a:pPr lvl="2"/>
            <a:r>
              <a:rPr lang="en-US" altLang="de-DE" smtClean="0">
                <a:sym typeface="Symbol" pitchFamily="18" charset="2"/>
              </a:rPr>
              <a:t>	Dritte Ebene</a:t>
            </a:r>
          </a:p>
          <a:p>
            <a:pPr lvl="3"/>
            <a:r>
              <a:rPr lang="en-US" altLang="de-DE" smtClean="0">
                <a:sym typeface="Symbol" pitchFamily="18" charset="2"/>
              </a:rPr>
              <a:t>Vierte Ebene</a:t>
            </a:r>
          </a:p>
          <a:p>
            <a:pPr lvl="4"/>
            <a:r>
              <a:rPr lang="en-US" altLang="de-DE" smtClean="0">
                <a:sym typeface="Symbol" pitchFamily="18" charset="2"/>
              </a:rPr>
              <a:t>Fünfte Ebene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856" tIns="53928" rIns="107856" bIns="53928"/>
          <a:lstStyle/>
          <a:p>
            <a:pPr defTabSz="1079500" eaLnBrk="0" hangingPunct="0"/>
            <a:r>
              <a:rPr lang="en-US" altLang="de-DE" sz="1000" dirty="0">
                <a:solidFill>
                  <a:srgbClr val="C0C0C0"/>
                </a:solidFill>
              </a:rPr>
              <a:t>VLSI Physical Design: From Graph Partitioning to Timing Closure         		</a:t>
            </a:r>
            <a:r>
              <a:rPr lang="en-US" altLang="de-DE" sz="1000" dirty="0" smtClean="0">
                <a:solidFill>
                  <a:srgbClr val="C0C0C0"/>
                </a:solidFill>
              </a:rPr>
              <a:t>Paper Presentation</a:t>
            </a:r>
            <a:endParaRPr lang="en-US" altLang="de-DE" sz="1000" dirty="0">
              <a:solidFill>
                <a:srgbClr val="C0C0C0"/>
              </a:solidFill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1D9B59C7-DB6F-4B49-9AC8-456B984DEF5F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-Foto" r:id="rId14" imgW="933580" imgH="971686" progId="">
                  <p:embed/>
                </p:oleObj>
              </mc:Choice>
              <mc:Fallback>
                <p:oleObj name="Photo Editor-Foto" r:id="rId14" imgW="933580" imgH="97168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D95C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87281" tIns="43641" rIns="87281" bIns="43641">
            <a:spAutoFit/>
          </a:bodyPr>
          <a:lstStyle>
            <a:lvl1pPr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smtClean="0">
              <a:solidFill>
                <a:srgbClr val="EDEDED"/>
              </a:solidFill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87281" tIns="43641" rIns="87281" bIns="43641">
            <a:spAutoFit/>
          </a:bodyPr>
          <a:lstStyle>
            <a:lvl1pPr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 eaLnBrk="0" hangingPunct="0">
              <a:spcBef>
                <a:spcPct val="50000"/>
              </a:spcBef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spcBef>
                <a:spcPct val="5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smtClean="0">
              <a:solidFill>
                <a:srgbClr val="EDEDE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9175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19175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19175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19175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19175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2D911C-7A19-4D37-B8C2-613B6B4A39D1}" type="slidenum">
              <a:rPr lang="en-US" altLang="de-DE" sz="1000" smtClean="0">
                <a:solidFill>
                  <a:srgbClr val="C0C0C0"/>
                </a:solidFill>
              </a:rPr>
              <a:pPr/>
              <a:t>1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dirty="0" smtClean="0"/>
              <a:t>EECS 527 Paper Presentation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endParaRPr lang="en-US" sz="2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endParaRPr lang="en-US" sz="2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800" dirty="0" smtClean="0"/>
              <a:t>Accurate Estimation of Global Buffer Delay </a:t>
            </a:r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800" dirty="0" smtClean="0"/>
              <a:t>Within a </a:t>
            </a:r>
            <a:r>
              <a:rPr lang="en-US" sz="2800" dirty="0" err="1" smtClean="0"/>
              <a:t>Floorplan</a:t>
            </a:r>
            <a:endParaRPr lang="en-US" sz="2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1800" dirty="0" smtClean="0"/>
              <a:t>- by Charles J. Alpert, Jiang Hu, </a:t>
            </a:r>
            <a:r>
              <a:rPr lang="en-US" sz="1800" dirty="0" err="1" smtClean="0"/>
              <a:t>Sachin</a:t>
            </a:r>
            <a:r>
              <a:rPr lang="en-US" sz="1800" dirty="0" smtClean="0"/>
              <a:t> S. </a:t>
            </a:r>
            <a:r>
              <a:rPr lang="en-US" sz="1800" dirty="0" err="1" smtClean="0"/>
              <a:t>Sapatnekar</a:t>
            </a:r>
            <a:r>
              <a:rPr lang="en-US" sz="1800" dirty="0" smtClean="0"/>
              <a:t>, </a:t>
            </a:r>
            <a:r>
              <a:rPr lang="en-US" sz="1800" dirty="0" err="1" smtClean="0"/>
              <a:t>C.N.Sze</a:t>
            </a:r>
            <a:endParaRPr lang="en-US" sz="1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endParaRPr lang="en-US" sz="1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1800" dirty="0" smtClean="0"/>
              <a:t>Presented by Yuan </a:t>
            </a:r>
            <a:r>
              <a:rPr lang="en-US" sz="1800" dirty="0" err="1" smtClean="0"/>
              <a:t>Zong</a:t>
            </a:r>
            <a:endParaRPr lang="en-US" sz="1800" dirty="0" smtClean="0"/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1800" dirty="0" smtClean="0"/>
              <a:t>Department Electrical Engineering and Computer Science</a:t>
            </a:r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1800" dirty="0" smtClean="0"/>
              <a:t>University of Michigan, Ann Arbor</a:t>
            </a:r>
          </a:p>
          <a:p>
            <a:pPr marL="0" indent="0" algn="ctr">
              <a:lnSpc>
                <a:spcPct val="100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1800" dirty="0" smtClean="0"/>
              <a:t>04/2013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Closed-form Formula for Two-Pin </a:t>
            </a:r>
            <a:r>
              <a:rPr lang="en-US" sz="2400" dirty="0" smtClean="0"/>
              <a:t>Nets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10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Delay Formula with Blockages</a:t>
                </a:r>
              </a:p>
              <a:p>
                <a:pPr marL="244475" lvl="1" indent="-285750"/>
                <a:r>
                  <a:rPr lang="en-US" sz="1900" dirty="0" smtClean="0"/>
                  <a:t>For </a:t>
                </a:r>
                <a:r>
                  <a:rPr lang="en-US" sz="1900" i="1" dirty="0" smtClean="0"/>
                  <a:t>w</a:t>
                </a:r>
                <a:r>
                  <a:rPr lang="en-US" sz="19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900" dirty="0" smtClean="0"/>
                  <a:t>, buffered delay is the sum of buffered delay of unblocked wires and delay needed to cross the blockage:</a:t>
                </a:r>
              </a:p>
              <a:p>
                <a:pPr marL="0" lvl="1" indent="0">
                  <a:buNone/>
                </a:pPr>
                <a:r>
                  <a:rPr lang="en-US" sz="1900" dirty="0" smtClean="0"/>
                  <a:t> 			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𝐸𝐷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1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9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9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		(5)</a:t>
                </a:r>
              </a:p>
              <a:p>
                <a:pPr marL="244475" lvl="1" indent="-285750"/>
                <a:r>
                  <a:rPr lang="en-US" sz="1900" dirty="0" smtClean="0"/>
                  <a:t>Given a set of blockages W with </a:t>
                </a:r>
                <a:r>
                  <a:rPr lang="en-US" sz="1900" i="1" dirty="0"/>
                  <a:t>w</a:t>
                </a:r>
                <a:r>
                  <a:rPr lang="en-US" sz="19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9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900" dirty="0" smtClean="0"/>
                  <a:t>, we overload the D function in Equation 1 and ED function in Equation </a:t>
                </a:r>
                <a:r>
                  <a:rPr lang="en-US" sz="1900" dirty="0"/>
                  <a:t>5</a:t>
                </a:r>
                <a:r>
                  <a:rPr lang="en-US" sz="1900" dirty="0" smtClean="0"/>
                  <a:t>, then Blockage Buffered-Delay formula is :</a:t>
                </a:r>
              </a:p>
              <a:p>
                <a:pPr marL="0" lvl="1" indent="0">
                  <a:buNone/>
                </a:pPr>
                <a:r>
                  <a:rPr lang="en-US" sz="1900" dirty="0"/>
                  <a:t> </a:t>
                </a:r>
                <a:r>
                  <a:rPr lang="en-US" sz="1900" dirty="0" smtClean="0"/>
                  <a:t>			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𝐿</m:t>
                        </m:r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1900" i="1">
                        <a:latin typeface="Cambria Math"/>
                      </a:rPr>
                      <m:t>=</m:t>
                    </m:r>
                    <m:r>
                      <a:rPr lang="en-US" sz="19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𝐿</m:t>
                        </m:r>
                        <m:r>
                          <a:rPr lang="en-US" sz="19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sz="19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9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900" i="1">
                            <a:latin typeface="Cambria Math"/>
                          </a:rPr>
                          <m:t>𝑤</m:t>
                        </m:r>
                        <m:r>
                          <a:rPr lang="en-US" sz="19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1900" i="1">
                            <a:latin typeface="Cambria Math"/>
                            <a:ea typeface="Cambria Math"/>
                          </a:rPr>
                          <m:t>𝑊</m:t>
                        </m:r>
                      </m:sub>
                      <m:sup/>
                      <m:e>
                        <m:r>
                          <a:rPr lang="en-US" sz="1900" i="1">
                            <a:latin typeface="Cambria Math"/>
                          </a:rPr>
                          <m:t>𝐸𝐷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sz="1900" i="1">
                            <a:latin typeface="Cambria Math"/>
                          </a:rPr>
                          <m:t>, </m:t>
                        </m:r>
                        <m:r>
                          <a:rPr lang="en-US" sz="1900" i="1">
                            <a:latin typeface="Cambria Math"/>
                          </a:rPr>
                          <m:t>𝑤h𝑒𝑟𝑒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  <m:r>
                              <a:rPr lang="en-US" sz="19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  <m:r>
                              <a:rPr lang="en-US" sz="1900" i="1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  <m:sup/>
                          <m:e>
                            <m:r>
                              <a:rPr lang="en-US" sz="1900" i="1">
                                <a:latin typeface="Cambria Math"/>
                              </a:rPr>
                              <m:t>𝑤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1900" dirty="0" smtClean="0"/>
                  <a:t>	(6)</a:t>
                </a:r>
              </a:p>
              <a:p>
                <a:pPr marL="244475" lvl="1" indent="-285750"/>
                <a:r>
                  <a:rPr lang="en-US" sz="1900" dirty="0" smtClean="0"/>
                  <a:t>It could conceivably overestimate delay, but the delay from an optimal solution is rarely smaller than it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3"/>
                <a:stretch>
                  <a:fillRect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9155"/>
            <a:ext cx="3393800" cy="208618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dirty="0" smtClean="0"/>
              <a:t>Two-Pin Experiment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11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Comparing formula D(L,W) with the optimal delay</a:t>
            </a:r>
          </a:p>
          <a:p>
            <a:pPr marL="244475" lvl="1" indent="-285750"/>
            <a:r>
              <a:rPr lang="en-US" sz="1900" dirty="0" smtClean="0"/>
              <a:t>A single blockage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100 nm technique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10-mm wire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Error is less than 1% 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Maximum error occurs at tail end</a:t>
            </a:r>
            <a:r>
              <a:rPr lang="en-US" sz="1800" dirty="0"/>
              <a:t>	</a:t>
            </a:r>
            <a:r>
              <a:rPr lang="en-US" sz="1800" dirty="0" smtClean="0"/>
              <a:t> </a:t>
            </a:r>
          </a:p>
          <a:p>
            <a:pPr marL="244475" lvl="1" indent="-285750"/>
            <a:r>
              <a:rPr lang="en-US" sz="1900" dirty="0" smtClean="0"/>
              <a:t>Multiple blockages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Different scenarios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12-mm wire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800" dirty="0" smtClean="0"/>
              <a:t>Error is less than 1%</a:t>
            </a:r>
          </a:p>
          <a:p>
            <a:pPr marL="0" lvl="1" indent="0">
              <a:buNone/>
            </a:pPr>
            <a:endParaRPr lang="en-US" sz="2300" dirty="0" smtClean="0"/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25" y="1584670"/>
            <a:ext cx="3047564" cy="3068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4731241"/>
            <a:ext cx="19442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blockage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877272"/>
            <a:ext cx="2232248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blockages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4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Linear-Time Estimation for Trees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12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Key Ideas:</a:t>
                </a:r>
                <a:endParaRPr lang="en-US" sz="2400" dirty="0"/>
              </a:p>
              <a:p>
                <a:pPr marL="244475" lvl="1" indent="-285750"/>
                <a:r>
                  <a:rPr lang="en-US" sz="2300" dirty="0" smtClean="0"/>
                  <a:t> </a:t>
                </a:r>
                <a:r>
                  <a:rPr lang="en-US" sz="2000" dirty="0" smtClean="0"/>
                  <a:t>Two convenient properties of the estimation techniques</a:t>
                </a:r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900" dirty="0"/>
                  <a:t>Can be decomposed into a summation of piecewise components</a:t>
                </a:r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900" dirty="0"/>
                  <a:t>Delay can be broken into sum of delays on a given path	</a:t>
                </a:r>
                <a:endParaRPr lang="en-US" sz="2000" dirty="0" smtClean="0"/>
              </a:p>
              <a:p>
                <a:pPr marL="244475" lvl="1" indent="-285750"/>
                <a:r>
                  <a:rPr lang="en-US" sz="2000" dirty="0" smtClean="0"/>
                  <a:t>T(V,E) be a Steiner tree with a source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and sinks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lvl="1" indent="0">
                  <a:buNone/>
                </a:pPr>
                <a:r>
                  <a:rPr lang="en-US" sz="2000" dirty="0"/>
                  <a:t>	RAT(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 be the required arrival time for sink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lvl="1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>
                    <a:sym typeface="Wingdings" pitchFamily="2" charset="2"/>
                  </a:rPr>
                  <a:t>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quality of a buffer solution is:</a:t>
                </a:r>
              </a:p>
              <a:p>
                <a:pPr marL="0" lvl="1" indent="0">
                  <a:buNone/>
                </a:pPr>
                <a:r>
                  <a:rPr lang="en-US" sz="2000" dirty="0"/>
                  <a:t>		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≪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𝑅𝐴𝑇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𝐷𝑒𝑙𝑎𝑦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)}</m:t>
                    </m:r>
                  </m:oMath>
                </a14:m>
                <a:r>
                  <a:rPr lang="en-US" sz="2000" dirty="0" smtClean="0"/>
                  <a:t>	(7)</a:t>
                </a:r>
              </a:p>
              <a:p>
                <a:pPr marL="244475" lvl="1" indent="-285750"/>
                <a:r>
                  <a:rPr lang="en-US" sz="2000" dirty="0" smtClean="0"/>
                  <a:t>Assumption: </a:t>
                </a:r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900" dirty="0"/>
                  <a:t>All </a:t>
                </a:r>
                <a:r>
                  <a:rPr lang="en-US" sz="1900" dirty="0" err="1"/>
                  <a:t>subtrees</a:t>
                </a:r>
                <a:r>
                  <a:rPr lang="en-US" sz="1900" dirty="0"/>
                  <a:t> off the critical path will be decoupled </a:t>
                </a:r>
                <a:endParaRPr lang="en-US" sz="1900" dirty="0" smtClean="0"/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900" dirty="0" smtClean="0"/>
                  <a:t>Decoupling </a:t>
                </a:r>
                <a:r>
                  <a:rPr lang="en-US" sz="1900" dirty="0"/>
                  <a:t>buffer should have minimum possible input capacitance, assuming to </a:t>
                </a:r>
                <a:r>
                  <a:rPr lang="en-US" sz="1900" dirty="0" smtClean="0"/>
                  <a:t>be zero</a:t>
                </a:r>
                <a:endParaRPr lang="en-US" sz="2000" dirty="0" smtClean="0"/>
              </a:p>
              <a:p>
                <a:pPr marL="392113" lvl="2" indent="-285750"/>
                <a:r>
                  <a:rPr lang="en-US" sz="2200" dirty="0"/>
                  <a:t>	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3"/>
                <a:stretch>
                  <a:fillRect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0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6388"/>
          <a:stretch/>
        </p:blipFill>
        <p:spPr>
          <a:xfrm>
            <a:off x="4970013" y="3356992"/>
            <a:ext cx="3994475" cy="251670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Linear-Time Estimation for Trees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13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Unblocked Steiner Points</a:t>
                </a:r>
              </a:p>
              <a:p>
                <a:pPr marL="244475" lvl="1" indent="-285750"/>
                <a:r>
                  <a:rPr lang="en-US" sz="1900" dirty="0" smtClean="0"/>
                  <a:t>All decoupling of branches can be accomplished by placing the buffer near Steiner point</a:t>
                </a:r>
              </a:p>
              <a:p>
                <a:pPr marL="244475" lvl="1" indent="-285750"/>
                <a:r>
                  <a:rPr lang="en-US" sz="1900" dirty="0" smtClean="0"/>
                  <a:t>Delay can be broken piecewise into sum of its </a:t>
                </a:r>
                <a:r>
                  <a:rPr lang="en-US" sz="1900" dirty="0" err="1" smtClean="0"/>
                  <a:t>subpaths</a:t>
                </a:r>
                <a:endParaRPr lang="en-US" sz="1900" dirty="0" smtClean="0"/>
              </a:p>
              <a:p>
                <a:pPr marL="0" lvl="1" indent="0">
                  <a:buNone/>
                </a:pPr>
                <a:r>
                  <a:rPr lang="en-US" sz="1800" b="0" dirty="0" smtClean="0"/>
                  <a:t> 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800" b="0" dirty="0" smtClean="0"/>
                  <a:t>		(8)</a:t>
                </a:r>
              </a:p>
              <a:p>
                <a:pPr marL="0" lvl="1" indent="0">
                  <a:buNone/>
                </a:pPr>
                <a:r>
                  <a:rPr lang="en-US" sz="1800" dirty="0" smtClean="0"/>
                  <a:t> 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800" b="0" dirty="0" smtClean="0"/>
              </a:p>
              <a:p>
                <a:pPr marL="0" lvl="1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800" b="0" dirty="0" smtClean="0"/>
              </a:p>
              <a:p>
                <a:pPr marL="0" lvl="1" indent="0">
                  <a:buNone/>
                </a:pP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800" b="0" dirty="0" smtClean="0"/>
              </a:p>
              <a:p>
                <a:pPr marL="0" lvl="1" indent="0">
                  <a:buNone/>
                </a:pPr>
                <a:r>
                  <a:rPr lang="en-US" sz="1900" dirty="0" smtClean="0"/>
                  <a:t>	</a:t>
                </a:r>
                <a:endParaRPr lang="en-US" sz="1900" dirty="0"/>
              </a:p>
              <a:p>
                <a:pPr marL="0" lvl="1" indent="0">
                  <a:buNone/>
                </a:pPr>
                <a:r>
                  <a:rPr lang="en-US" sz="2000" dirty="0" smtClean="0"/>
                  <a:t>where D(L,W) is given by Equation 6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  <a:blipFill rotWithShape="1">
                <a:blip r:embed="rId4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84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1572"/>
          <a:stretch/>
        </p:blipFill>
        <p:spPr>
          <a:xfrm>
            <a:off x="5364088" y="3669990"/>
            <a:ext cx="3546574" cy="2567322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Linear-Time Estimation for Trees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14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Blocked Steiner Points</a:t>
                </a:r>
              </a:p>
              <a:p>
                <a:pPr marL="244475" lvl="1" indent="-285750"/>
                <a:r>
                  <a:rPr lang="en-US" sz="2000" dirty="0" smtClean="0"/>
                  <a:t>Decoupling may only occur outside the blockage</a:t>
                </a:r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800" dirty="0" smtClean="0"/>
                  <a:t>Track the </a:t>
                </a:r>
                <a:r>
                  <a:rPr lang="en-US" sz="1800" dirty="0"/>
                  <a:t>off-path capacitance and </a:t>
                </a:r>
                <a:r>
                  <a:rPr lang="en-US" sz="1800" dirty="0" smtClean="0"/>
                  <a:t>multiply </a:t>
                </a:r>
                <a:r>
                  <a:rPr lang="en-US" sz="1800" dirty="0"/>
                  <a:t>it by upstream resistance</a:t>
                </a:r>
              </a:p>
              <a:p>
                <a:pPr lvl="4" indent="-342900">
                  <a:buFont typeface="Arial" pitchFamily="34" charset="0"/>
                  <a:buChar char="•"/>
                </a:pPr>
                <a:r>
                  <a:rPr lang="en-US" sz="1800" dirty="0" smtClean="0"/>
                  <a:t>Add </a:t>
                </a:r>
                <a:r>
                  <a:rPr lang="en-US" sz="1800" dirty="0"/>
                  <a:t>the delay from extra capacitance loading on driving </a:t>
                </a:r>
                <a:r>
                  <a:rPr lang="en-US" sz="1800" dirty="0" smtClean="0"/>
                  <a:t>buffer</a:t>
                </a:r>
                <a:endParaRPr lang="en-US" sz="2000" dirty="0" smtClean="0"/>
              </a:p>
              <a:p>
                <a:pPr marL="244475" lvl="1" indent="-28575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𝑂𝐷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represents delay from the off-path capacitance inside a blockage:</a:t>
                </a:r>
              </a:p>
              <a:p>
                <a:pPr marL="0" lvl="1" indent="0">
                  <a:buNone/>
                </a:pPr>
                <a:endParaRPr lang="en-US" sz="300" dirty="0" smtClean="0"/>
              </a:p>
              <a:p>
                <a:pPr marL="392113" lvl="2" indent="-285750"/>
                <a:r>
                  <a:rPr lang="en-US" sz="19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𝑂𝐷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</a:rPr>
                      <m:t>=(</m:t>
                    </m:r>
                    <m:r>
                      <a:rPr lang="en-US" sz="1900" b="0" i="1" smtClean="0">
                        <a:latin typeface="Cambria Math"/>
                      </a:rPr>
                      <m:t>𝑅</m:t>
                    </m:r>
                    <m:r>
                      <a:rPr lang="en-US" sz="19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)(</m:t>
                    </m:r>
                    <m:r>
                      <a:rPr lang="en-US" sz="1900" b="0" i="1" smtClean="0">
                        <a:latin typeface="Cambria Math"/>
                      </a:rPr>
                      <m:t>𝐶</m:t>
                    </m:r>
                    <m:r>
                      <a:rPr lang="en-US" sz="19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900" dirty="0" smtClean="0"/>
                  <a:t>			(9)</a:t>
                </a:r>
              </a:p>
              <a:p>
                <a:pPr marL="392113" lvl="2" indent="-285750"/>
                <a:endParaRPr lang="en-US" sz="1900" dirty="0" smtClean="0"/>
              </a:p>
              <a:p>
                <a:pPr marL="392113" lvl="2" indent="-285750"/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9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9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9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900" b="0" i="1" smtClean="0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9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9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900" b="0" dirty="0" smtClean="0"/>
              </a:p>
              <a:p>
                <a:pPr marL="392113" lvl="2" indent="-285750"/>
                <a:r>
                  <a:rPr lang="en-US" sz="1900" b="0" dirty="0" smtClean="0"/>
                  <a:t> 					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+</m:t>
                    </m:r>
                    <m:r>
                      <a:rPr lang="en-US" sz="1900" b="0" i="1" smtClean="0">
                        <a:latin typeface="Cambria Math"/>
                      </a:rPr>
                      <m:t>𝑂𝐷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/>
                          </a:rPr>
                          <m:t>+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19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900" b="0" dirty="0" smtClean="0"/>
              </a:p>
              <a:p>
                <a:pPr marL="392113" lvl="2" indent="-285750"/>
                <a:r>
                  <a:rPr lang="en-US" sz="1900" dirty="0" smtClean="0"/>
                  <a:t>				</a:t>
                </a:r>
                <a:r>
                  <a:rPr lang="en-US" sz="1900" dirty="0"/>
                  <a:t>	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+</m:t>
                    </m:r>
                    <m:r>
                      <a:rPr lang="en-US" sz="1900" b="0" i="1" smtClean="0">
                        <a:latin typeface="Cambria Math"/>
                      </a:rPr>
                      <m:t>𝑂𝐷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900" b="0" dirty="0" smtClean="0"/>
              </a:p>
              <a:p>
                <a:pPr marL="392113" lvl="2" indent="-285750"/>
                <a:endParaRPr lang="en-US" sz="1900" b="0" dirty="0" smtClean="0"/>
              </a:p>
              <a:p>
                <a:pPr marL="392113" lvl="2" indent="-285750"/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𝐷𝑒𝑙𝑎𝑦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900" i="1">
                        <a:latin typeface="Cambria Math"/>
                      </a:rPr>
                      <m:t>=</m:t>
                    </m:r>
                    <m:r>
                      <a:rPr lang="en-US" sz="19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9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900" dirty="0"/>
              </a:p>
              <a:p>
                <a:pPr marL="392113" lvl="2" indent="-285750"/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+</m:t>
                    </m:r>
                    <m:r>
                      <a:rPr lang="en-US" sz="1900" i="1">
                        <a:latin typeface="Cambria Math"/>
                      </a:rPr>
                      <m:t>𝑂𝐷</m:t>
                    </m:r>
                    <m:d>
                      <m:dPr>
                        <m:ctrlPr>
                          <a:rPr lang="en-US" sz="1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900" i="1">
                            <a:latin typeface="Cambria Math"/>
                          </a:rPr>
                          <m:t>,</m:t>
                        </m:r>
                        <m:r>
                          <a:rPr lang="en-US" sz="19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sz="1900" i="1">
                            <a:latin typeface="Cambria Math"/>
                          </a:rPr>
                          <m:t>+</m:t>
                        </m:r>
                        <m:r>
                          <a:rPr lang="en-US" sz="19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19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900" b="0" i="1" smtClean="0">
                            <a:latin typeface="Cambria Math"/>
                          </a:rPr>
                          <m:t>+</m:t>
                        </m:r>
                        <m:r>
                          <a:rPr lang="en-US" sz="19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19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1900" b="0" dirty="0" smtClean="0"/>
              </a:p>
              <a:p>
                <a:pPr marL="392113" lvl="2" indent="-285750"/>
                <a:r>
                  <a:rPr lang="en-US" sz="2000" dirty="0" smtClean="0"/>
                  <a:t>							(10)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  <a:blipFill rotWithShape="1">
                <a:blip r:embed="rId4"/>
                <a:stretch>
                  <a:fillRect t="-1695" r="-149" b="-2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23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11572"/>
          <a:stretch/>
        </p:blipFill>
        <p:spPr>
          <a:xfrm>
            <a:off x="5652120" y="4149080"/>
            <a:ext cx="3303084" cy="2304256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Linear-Time Estimation for Trees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15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Linear-time Estimation Algorithm</a:t>
                </a:r>
              </a:p>
              <a:p>
                <a:pPr marL="244475" lvl="1" indent="-285750"/>
                <a:r>
                  <a:rPr lang="en-US" sz="2000" dirty="0" smtClean="0"/>
                  <a:t>Can use Equation 10 and Equation 8 to find delay to any sink</a:t>
                </a:r>
              </a:p>
              <a:p>
                <a:pPr lvl="3" indent="-342900">
                  <a:buFont typeface="Arial" pitchFamily="34" charset="0"/>
                  <a:buChar char="•"/>
                </a:pPr>
                <a:r>
                  <a:rPr lang="en-US" sz="1900" dirty="0" smtClean="0"/>
                  <a:t>But </a:t>
                </a:r>
                <a:r>
                  <a:rPr lang="en-US" sz="1900" dirty="0"/>
                  <a:t>how to </a:t>
                </a:r>
                <a:r>
                  <a:rPr lang="en-US" sz="1900" dirty="0" smtClean="0"/>
                  <a:t>compute </a:t>
                </a:r>
                <a:r>
                  <a:rPr lang="en-US" sz="1900" dirty="0"/>
                  <a:t>the slack at source without computing </a:t>
                </a:r>
                <a:r>
                  <a:rPr lang="en-US" sz="1900" dirty="0" smtClean="0"/>
                  <a:t/>
                </a:r>
                <a:br>
                  <a:rPr lang="en-US" sz="1900" dirty="0" smtClean="0"/>
                </a:br>
                <a:r>
                  <a:rPr lang="en-US" sz="1900" dirty="0" smtClean="0"/>
                  <a:t>each </a:t>
                </a:r>
                <a:r>
                  <a:rPr lang="en-US" sz="1900" dirty="0"/>
                  <a:t>individual </a:t>
                </a:r>
                <a:r>
                  <a:rPr lang="en-US" sz="1900" dirty="0" smtClean="0"/>
                  <a:t>sink</a:t>
                </a:r>
                <a:r>
                  <a:rPr lang="en-US" sz="2700" dirty="0"/>
                  <a:t>	</a:t>
                </a:r>
                <a:endParaRPr lang="en-US" sz="2000" dirty="0" smtClean="0"/>
              </a:p>
              <a:p>
                <a:pPr marL="244475" lvl="1" indent="-285750"/>
                <a:r>
                  <a:rPr lang="en-US" sz="2000" dirty="0" smtClean="0"/>
                  <a:t>A linear-time algorithm to compute the slack at source</a:t>
                </a:r>
              </a:p>
              <a:p>
                <a:pPr lvl="3" indent="-342900">
                  <a:buFont typeface="Arial" pitchFamily="34" charset="0"/>
                  <a:buChar char="•"/>
                </a:pPr>
                <a:r>
                  <a:rPr lang="en-US" sz="1900" dirty="0"/>
                  <a:t>Bottom-up tree traversal</a:t>
                </a:r>
              </a:p>
              <a:p>
                <a:pPr lvl="3" indent="-342900">
                  <a:buFont typeface="Arial" pitchFamily="34" charset="0"/>
                  <a:buChar char="•"/>
                </a:pPr>
                <a:r>
                  <a:rPr lang="en-US" sz="1900" dirty="0"/>
                  <a:t>Edges in the tree are </a:t>
                </a:r>
                <a:r>
                  <a:rPr lang="en-US" sz="1900" dirty="0" smtClean="0"/>
                  <a:t>segmented</a:t>
                </a:r>
                <a:endParaRPr lang="en-US" sz="2000" dirty="0" smtClean="0"/>
              </a:p>
              <a:p>
                <a:pPr marL="244475" lvl="1" indent="-285750"/>
                <a:r>
                  <a:rPr lang="en-US" sz="2000" dirty="0" smtClean="0"/>
                  <a:t>Let C(v</a:t>
                </a:r>
                <a:r>
                  <a:rPr lang="en-US" sz="2000" smtClean="0"/>
                  <a:t>) represent </a:t>
                </a:r>
                <a:r>
                  <a:rPr lang="en-US" sz="2000" dirty="0" err="1" smtClean="0"/>
                  <a:t>subtree</a:t>
                </a:r>
                <a:r>
                  <a:rPr lang="en-US" sz="2000" dirty="0" smtClean="0"/>
                  <a:t> capacitance downstream from v</a:t>
                </a:r>
              </a:p>
              <a:p>
                <a:pPr marL="0" lvl="1" indent="0">
                  <a:buNone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 smtClean="0"/>
              </a:p>
              <a:p>
                <a:pPr marL="0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 smtClean="0"/>
              </a:p>
              <a:p>
                <a:pPr marL="0" lvl="1" indent="0">
                  <a:buNone/>
                </a:pPr>
                <a:r>
                  <a:rPr lang="en-US" sz="2000" dirty="0" smtClean="0"/>
                  <a:t>						(11)</a:t>
                </a:r>
              </a:p>
              <a:p>
                <a:pPr marL="244475" lvl="1" indent="-285750"/>
                <a:endParaRPr lang="en-US" sz="2300" dirty="0" smtClean="0"/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  <a:blipFill rotWithShape="1">
                <a:blip r:embed="rId4"/>
                <a:stretch>
                  <a:fillRect t="-169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0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028" r="703"/>
          <a:stretch/>
        </p:blipFill>
        <p:spPr>
          <a:xfrm>
            <a:off x="4912668" y="1484784"/>
            <a:ext cx="3979812" cy="4990059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Linear-Time Estimation for Trees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16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Linear-time Estimation Algorithm</a:t>
                </a:r>
              </a:p>
              <a:p>
                <a:pPr marL="244475" lvl="1" indent="-285750"/>
                <a:r>
                  <a:rPr lang="en-US" sz="2000" dirty="0" smtClean="0"/>
                  <a:t>1: visits and initializes all nodes</a:t>
                </a:r>
              </a:p>
              <a:p>
                <a:pPr marL="244475" lvl="1" indent="-285750"/>
                <a:r>
                  <a:rPr lang="en-US" sz="2000" dirty="0" smtClean="0"/>
                  <a:t>2: handles cases where v is sink</a:t>
                </a:r>
              </a:p>
              <a:p>
                <a:pPr marL="244475" lvl="1" indent="-285750"/>
                <a:r>
                  <a:rPr lang="en-US" sz="2000" dirty="0" smtClean="0"/>
                  <a:t>3: handles multiple children </a:t>
                </a:r>
              </a:p>
              <a:p>
                <a:pPr marL="244475" lvl="1" indent="-285750"/>
                <a:r>
                  <a:rPr lang="en-US" sz="2000" dirty="0" smtClean="0"/>
                  <a:t>4: updates upstream information</a:t>
                </a:r>
              </a:p>
              <a:p>
                <a:pPr marL="244475" lvl="1" indent="-285750"/>
                <a:r>
                  <a:rPr lang="en-US" sz="2000" dirty="0" smtClean="0"/>
                  <a:t>5: identifies the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2000" dirty="0" smtClean="0"/>
              </a:p>
              <a:p>
                <a:pPr marL="244475" lvl="1" indent="-285750"/>
                <a:r>
                  <a:rPr lang="en-US" sz="2000" dirty="0" smtClean="0"/>
                  <a:t>6: returns the slack at the source</a:t>
                </a:r>
              </a:p>
              <a:p>
                <a:pPr marL="244475" lvl="1" indent="-285750"/>
                <a:endParaRPr lang="en-US" sz="2300" dirty="0" smtClean="0"/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4320703"/>
              </a:xfrm>
              <a:blipFill rotWithShape="1">
                <a:blip r:embed="rId4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76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marL="244475" lvl="1" indent="-285750"/>
            <a:r>
              <a:rPr lang="en-US" sz="2400" dirty="0"/>
              <a:t>Experiments for </a:t>
            </a:r>
            <a:r>
              <a:rPr lang="en-US" sz="2400" dirty="0" err="1"/>
              <a:t>Multisink</a:t>
            </a:r>
            <a:r>
              <a:rPr lang="en-US" sz="2400" dirty="0"/>
              <a:t> Nets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17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Comparing 4 buffered slack calculation</a:t>
            </a:r>
          </a:p>
          <a:p>
            <a:pPr marL="244475" lvl="1" indent="-285750"/>
            <a:r>
              <a:rPr lang="en-US" sz="2000" dirty="0" smtClean="0"/>
              <a:t>Blockage estimation in linear time (BELT): this approach</a:t>
            </a:r>
          </a:p>
          <a:p>
            <a:pPr marL="244475" lvl="1" indent="-285750"/>
            <a:r>
              <a:rPr lang="en-US" sz="2000" dirty="0" smtClean="0"/>
              <a:t>Estimation in linear time (ELT): estimation formula while ignoring blockages</a:t>
            </a:r>
          </a:p>
          <a:p>
            <a:pPr marL="244475" lvl="1" indent="-285750"/>
            <a:r>
              <a:rPr lang="en-US" sz="2000" dirty="0" smtClean="0"/>
              <a:t>VG1: van </a:t>
            </a:r>
            <a:r>
              <a:rPr lang="en-US" sz="2000" dirty="0" err="1" smtClean="0"/>
              <a:t>Ginneken’s</a:t>
            </a:r>
            <a:r>
              <a:rPr lang="en-US" sz="2000" dirty="0" smtClean="0"/>
              <a:t> algorithm using the single-buffer type </a:t>
            </a:r>
            <a:r>
              <a:rPr lang="en-US" sz="2000" i="1" dirty="0" smtClean="0"/>
              <a:t>b</a:t>
            </a:r>
            <a:endParaRPr lang="en-US" sz="2000" dirty="0" smtClean="0"/>
          </a:p>
          <a:p>
            <a:pPr marL="244475" lvl="1" indent="-285750"/>
            <a:r>
              <a:rPr lang="en-US" sz="2000" dirty="0" smtClean="0"/>
              <a:t>VG4: </a:t>
            </a:r>
            <a:r>
              <a:rPr lang="en-US" sz="2000" dirty="0"/>
              <a:t>van </a:t>
            </a:r>
            <a:r>
              <a:rPr lang="en-US" sz="2000" dirty="0" err="1"/>
              <a:t>Ginneken’s</a:t>
            </a:r>
            <a:r>
              <a:rPr lang="en-US" sz="2000" dirty="0"/>
              <a:t> algorithm using the </a:t>
            </a:r>
            <a:r>
              <a:rPr lang="en-US" sz="2000" dirty="0" smtClean="0"/>
              <a:t>four types of buffer </a:t>
            </a:r>
            <a:br>
              <a:rPr lang="en-US" sz="2000" dirty="0" smtClean="0"/>
            </a:br>
            <a:r>
              <a:rPr lang="en-US" sz="2000" i="1" dirty="0" smtClean="0"/>
              <a:t>(b</a:t>
            </a:r>
            <a:r>
              <a:rPr lang="en-US" sz="2000" dirty="0" smtClean="0"/>
              <a:t> is the largest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0" lvl="1" indent="0">
              <a:buNone/>
            </a:pPr>
            <a:endParaRPr lang="en-US" sz="2000" dirty="0" smtClean="0"/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851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marL="244475" lvl="1" indent="-285750"/>
            <a:r>
              <a:rPr lang="en-US" sz="2400" dirty="0"/>
              <a:t>Experiments for </a:t>
            </a:r>
            <a:r>
              <a:rPr lang="en-US" sz="2400" dirty="0" err="1"/>
              <a:t>Multisink</a:t>
            </a:r>
            <a:r>
              <a:rPr lang="en-US" sz="2400" dirty="0"/>
              <a:t> Nets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18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Results on Random Nets</a:t>
            </a:r>
          </a:p>
          <a:p>
            <a:pPr marL="244475" lvl="1" indent="-285750"/>
            <a:r>
              <a:rPr lang="en-US" sz="1900" dirty="0" smtClean="0"/>
              <a:t>Comparing ELT and BELT in column 5: errors are off by over a factor of two if ignores the blockage</a:t>
            </a:r>
          </a:p>
          <a:p>
            <a:pPr marL="244475" lvl="1" indent="-285750"/>
            <a:r>
              <a:rPr lang="en-US" sz="1900" dirty="0" smtClean="0"/>
              <a:t>Comparing BELT and VG1: underestimate by 1.1% on the average</a:t>
            </a:r>
          </a:p>
          <a:p>
            <a:pPr marL="244475" lvl="1" indent="-285750"/>
            <a:r>
              <a:rPr lang="en-US" sz="1900" dirty="0" smtClean="0"/>
              <a:t>Comparing BELT and VG4: </a:t>
            </a:r>
            <a:r>
              <a:rPr lang="en-US" sz="1900" dirty="0"/>
              <a:t>underestimate by </a:t>
            </a:r>
            <a:r>
              <a:rPr lang="en-US" sz="1900" dirty="0" smtClean="0"/>
              <a:t>0.8% </a:t>
            </a:r>
            <a:r>
              <a:rPr lang="en-US" sz="1900" dirty="0"/>
              <a:t>on the average</a:t>
            </a:r>
          </a:p>
          <a:p>
            <a:pPr marL="244475" lvl="1" indent="-285750"/>
            <a:endParaRPr lang="en-US" sz="1900" dirty="0"/>
          </a:p>
          <a:p>
            <a:pPr marL="0" lvl="1" indent="0">
              <a:buNone/>
            </a:pPr>
            <a:endParaRPr lang="en-US" sz="2000" dirty="0" smtClean="0"/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7726693" cy="28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marL="244475" lvl="1" indent="-285750"/>
            <a:r>
              <a:rPr lang="en-US" sz="2400" dirty="0"/>
              <a:t>Experiments for </a:t>
            </a:r>
            <a:r>
              <a:rPr lang="en-US" sz="2400" dirty="0" err="1"/>
              <a:t>Multisink</a:t>
            </a:r>
            <a:r>
              <a:rPr lang="en-US" sz="2400" dirty="0"/>
              <a:t> Nets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19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Results on Large Real Nets</a:t>
            </a:r>
          </a:p>
          <a:p>
            <a:pPr marL="244475" lvl="1" indent="-285750"/>
            <a:r>
              <a:rPr lang="en-US" sz="1900" dirty="0" smtClean="0"/>
              <a:t>On average, ELT/BELT is 36.2%, which means blockage has a 64% impact on the average for these nets</a:t>
            </a:r>
          </a:p>
          <a:p>
            <a:pPr marL="244475" lvl="1" indent="-285750"/>
            <a:r>
              <a:rPr lang="en-US" sz="1900" dirty="0" smtClean="0"/>
              <a:t>Impact of blockage differs: net 107 and netbig1</a:t>
            </a:r>
          </a:p>
          <a:p>
            <a:pPr marL="244475" lvl="1" indent="-285750"/>
            <a:r>
              <a:rPr lang="en-US" sz="1900" dirty="0" smtClean="0"/>
              <a:t>On the average, error of BELT compared to VG4 is 5.2%</a:t>
            </a:r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05212"/>
            <a:ext cx="6174060" cy="31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dirty="0" smtClean="0"/>
              <a:t>EECS 527 Paper Presentation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Outlines</a:t>
            </a:r>
          </a:p>
          <a:p>
            <a:pPr marL="244475" lvl="1" indent="-285750"/>
            <a:r>
              <a:rPr lang="en-US" sz="2000" dirty="0" smtClean="0"/>
              <a:t>Introduction</a:t>
            </a:r>
            <a:endParaRPr lang="en-US" sz="2000" dirty="0"/>
          </a:p>
          <a:p>
            <a:pPr marL="244475" lvl="1" indent="-285750"/>
            <a:r>
              <a:rPr lang="en-US" sz="2000" dirty="0" smtClean="0"/>
              <a:t>Closed-form Formula for Two-Pin Nets</a:t>
            </a:r>
          </a:p>
          <a:p>
            <a:pPr lvl="4" indent="-342900">
              <a:buFont typeface="Arial" pitchFamily="34" charset="0"/>
              <a:buChar char="•"/>
            </a:pPr>
            <a:r>
              <a:rPr lang="en-US" sz="1800" dirty="0" smtClean="0"/>
              <a:t>Delay Formula with No Blockages</a:t>
            </a:r>
          </a:p>
          <a:p>
            <a:pPr lvl="4" indent="-342900">
              <a:buFont typeface="Arial" pitchFamily="34" charset="0"/>
              <a:buChar char="•"/>
            </a:pPr>
            <a:r>
              <a:rPr lang="en-US" sz="1800" dirty="0" smtClean="0"/>
              <a:t>Delay Formula with Blockages</a:t>
            </a:r>
          </a:p>
          <a:p>
            <a:pPr marL="244475" lvl="1" indent="-285750"/>
            <a:r>
              <a:rPr lang="en-US" sz="2000" dirty="0" smtClean="0"/>
              <a:t>Two-Pin Experiment</a:t>
            </a:r>
          </a:p>
          <a:p>
            <a:pPr marL="244475" lvl="1" indent="-285750"/>
            <a:r>
              <a:rPr lang="en-US" sz="2000" dirty="0" smtClean="0"/>
              <a:t>Linear-Time Estimation for Trees</a:t>
            </a:r>
          </a:p>
          <a:p>
            <a:pPr lvl="4" indent="-342900">
              <a:buFont typeface="Arial" pitchFamily="34" charset="0"/>
              <a:buChar char="•"/>
            </a:pPr>
            <a:r>
              <a:rPr lang="en-US" sz="1800" dirty="0"/>
              <a:t>Unblocked Steiner Points</a:t>
            </a:r>
          </a:p>
          <a:p>
            <a:pPr lvl="4" indent="-342900">
              <a:buFont typeface="Arial" pitchFamily="34" charset="0"/>
              <a:buChar char="•"/>
            </a:pPr>
            <a:r>
              <a:rPr lang="en-US" sz="1800" dirty="0"/>
              <a:t>Blocked Steiner Points</a:t>
            </a:r>
          </a:p>
          <a:p>
            <a:pPr lvl="4" indent="-342900">
              <a:buFont typeface="Arial" pitchFamily="34" charset="0"/>
              <a:buChar char="•"/>
            </a:pPr>
            <a:r>
              <a:rPr lang="en-US" sz="1800" dirty="0" smtClean="0"/>
              <a:t>Algorithm</a:t>
            </a:r>
            <a:endParaRPr lang="en-US" sz="2000" dirty="0" smtClean="0"/>
          </a:p>
          <a:p>
            <a:pPr marL="244475" lvl="1" indent="-285750"/>
            <a:r>
              <a:rPr lang="en-US" sz="2000" dirty="0" smtClean="0"/>
              <a:t>Experiments for </a:t>
            </a:r>
            <a:r>
              <a:rPr lang="en-US" sz="2000" dirty="0" err="1" smtClean="0"/>
              <a:t>Multisink</a:t>
            </a:r>
            <a:r>
              <a:rPr lang="en-US" sz="2000" dirty="0" smtClean="0"/>
              <a:t> Nets</a:t>
            </a:r>
          </a:p>
          <a:p>
            <a:pPr marL="244475" lvl="1" indent="-285750"/>
            <a:r>
              <a:rPr lang="en-US" sz="2000" dirty="0" smtClean="0"/>
              <a:t>Q &amp; A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62BC68-D01E-4A2E-A118-43C55F0446F9}" type="slidenum">
              <a:rPr lang="en-US" altLang="de-DE" sz="1000" smtClean="0">
                <a:solidFill>
                  <a:srgbClr val="C0C0C0"/>
                </a:solidFill>
              </a:rPr>
              <a:pPr/>
              <a:t>2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mtClean="0"/>
              <a:t>EECS 527 Paper Presentation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104A05-433D-4B63-8CF4-F40882AA5337}" type="slidenum">
              <a:rPr lang="en-US" altLang="de-DE" sz="1000" smtClean="0">
                <a:solidFill>
                  <a:srgbClr val="C0C0C0"/>
                </a:solidFill>
              </a:rPr>
              <a:pPr/>
              <a:t>20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Reference</a:t>
            </a:r>
          </a:p>
          <a:p>
            <a:pPr marL="244475" lvl="1" indent="-285750"/>
            <a:r>
              <a:rPr lang="en-US" sz="2000" dirty="0"/>
              <a:t>C. J. Alpert , J. Hu , S. S. </a:t>
            </a:r>
            <a:r>
              <a:rPr lang="en-US" sz="2000" dirty="0" err="1"/>
              <a:t>Sapatnekar</a:t>
            </a:r>
            <a:r>
              <a:rPr lang="en-US" sz="2000" dirty="0"/>
              <a:t> and C. N. </a:t>
            </a:r>
            <a:r>
              <a:rPr lang="en-US" sz="2000" dirty="0" err="1"/>
              <a:t>Sze</a:t>
            </a:r>
            <a:r>
              <a:rPr lang="en-US" sz="2000" dirty="0"/>
              <a:t>  "Accurate estimation of global buffer delay within a </a:t>
            </a:r>
            <a:r>
              <a:rPr lang="en-US" sz="2000" dirty="0" err="1"/>
              <a:t>floorplan</a:t>
            </a:r>
            <a:r>
              <a:rPr lang="en-US" sz="2000" dirty="0"/>
              <a:t>", </a:t>
            </a:r>
            <a:r>
              <a:rPr lang="en-US" sz="2000" i="1" dirty="0"/>
              <a:t>Proc. IEEE/ACM Int. Conf. </a:t>
            </a:r>
            <a:r>
              <a:rPr lang="en-US" sz="2000" i="1" dirty="0" err="1"/>
              <a:t>Comput</a:t>
            </a:r>
            <a:r>
              <a:rPr lang="en-US" sz="2000" i="1" dirty="0"/>
              <a:t>.-Aided Des.</a:t>
            </a:r>
            <a:r>
              <a:rPr lang="en-US" sz="2000" dirty="0"/>
              <a:t>,  pp.706 -711 </a:t>
            </a:r>
            <a:r>
              <a:rPr lang="en-US" sz="2000" dirty="0" smtClean="0"/>
              <a:t>2004</a:t>
            </a:r>
          </a:p>
          <a:p>
            <a:pPr marL="244475" lvl="1" indent="-285750"/>
            <a:r>
              <a:rPr lang="en-US" sz="2000" dirty="0" smtClean="0"/>
              <a:t>R</a:t>
            </a:r>
            <a:r>
              <a:rPr lang="en-US" sz="2000" dirty="0"/>
              <a:t>. H. J. M. </a:t>
            </a:r>
            <a:r>
              <a:rPr lang="en-US" sz="2000" dirty="0" err="1"/>
              <a:t>Otten</a:t>
            </a:r>
            <a:r>
              <a:rPr lang="en-US" sz="2000" dirty="0"/>
              <a:t>, "Global Wires Harmful?", ACM/IEEE Intl. Symposium on Physical Design, pp. 104-109, </a:t>
            </a:r>
            <a:r>
              <a:rPr lang="en-US" sz="2000" dirty="0" smtClean="0"/>
              <a:t>1998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156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mtClean="0"/>
              <a:t>EECS 527 Paper Presentation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288" y="1293813"/>
            <a:ext cx="8193087" cy="4381500"/>
          </a:xfrm>
        </p:spPr>
        <p:txBody>
          <a:bodyPr/>
          <a:lstStyle/>
          <a:p>
            <a:pPr lvl="2" algn="ctr"/>
            <a:endParaRPr lang="en-US" sz="6000" smtClean="0"/>
          </a:p>
          <a:p>
            <a:pPr lvl="2" algn="ctr"/>
            <a:endParaRPr lang="en-US" sz="6000" smtClean="0"/>
          </a:p>
          <a:p>
            <a:pPr lvl="2" algn="ctr"/>
            <a:endParaRPr lang="en-US" sz="6000" smtClean="0"/>
          </a:p>
          <a:p>
            <a:pPr lvl="2" algn="ctr"/>
            <a:endParaRPr lang="en-US" sz="6000" smtClean="0"/>
          </a:p>
          <a:p>
            <a:pPr lvl="2" algn="ctr"/>
            <a:r>
              <a:rPr lang="en-US" sz="6000" smtClean="0"/>
              <a:t>Thanks!</a:t>
            </a:r>
          </a:p>
          <a:p>
            <a:pPr lvl="2" algn="ctr"/>
            <a:endParaRPr lang="en-US" sz="6000" smtClean="0"/>
          </a:p>
          <a:p>
            <a:pPr lvl="2" algn="ctr"/>
            <a:endParaRPr lang="en-US" sz="6000" smtClean="0"/>
          </a:p>
          <a:p>
            <a:pPr lvl="2" algn="ctr"/>
            <a:endParaRPr lang="en-US" sz="6000" smtClean="0"/>
          </a:p>
          <a:p>
            <a:pPr lvl="2" algn="ctr"/>
            <a:r>
              <a:rPr lang="en-US" sz="6000" smtClean="0"/>
              <a:t>Q &amp; A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104A05-433D-4B63-8CF4-F40882AA5337}" type="slidenum">
              <a:rPr lang="en-US" altLang="de-DE" sz="1000" smtClean="0">
                <a:solidFill>
                  <a:srgbClr val="C0C0C0"/>
                </a:solidFill>
              </a:rPr>
              <a:pPr/>
              <a:t>21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smtClean="0"/>
              <a:t>Introduction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3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Closed-form expression for buffered interconnect delay</a:t>
            </a:r>
          </a:p>
          <a:p>
            <a:pPr marL="244475" lvl="1" indent="-285750"/>
            <a:r>
              <a:rPr lang="en-US" sz="1900" dirty="0" smtClean="0"/>
              <a:t>Buffer insertion is a critical component of physical synthesis </a:t>
            </a:r>
          </a:p>
          <a:p>
            <a:pPr marL="244475" lvl="1" indent="-285750"/>
            <a:r>
              <a:rPr lang="en-US" sz="2000" dirty="0" smtClean="0"/>
              <a:t>Previous approaches assume buffers are free to place any where</a:t>
            </a:r>
          </a:p>
          <a:p>
            <a:pPr marL="244475" lvl="1" indent="-285750"/>
            <a:r>
              <a:rPr lang="en-US" sz="2000" dirty="0" smtClean="0"/>
              <a:t>Blockages are now first-order delay effect</a:t>
            </a:r>
          </a:p>
          <a:p>
            <a:pPr marL="244475" lvl="1" indent="-285750"/>
            <a:r>
              <a:rPr lang="en-US" sz="2000" dirty="0" smtClean="0"/>
              <a:t>But None of the studies address the problem of delay estimation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smtClean="0"/>
              <a:t>Introduction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4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Development on this paper</a:t>
            </a:r>
            <a:r>
              <a:rPr lang="en-US" sz="2000" dirty="0" smtClean="0"/>
              <a:t>	</a:t>
            </a:r>
          </a:p>
          <a:p>
            <a:pPr marL="244475" lvl="1" indent="-285750"/>
            <a:r>
              <a:rPr lang="en-US" sz="2000" dirty="0" smtClean="0"/>
              <a:t>Extension of </a:t>
            </a:r>
            <a:r>
              <a:rPr lang="en-US" sz="2000" dirty="0" err="1" smtClean="0"/>
              <a:t>Otten’s</a:t>
            </a:r>
            <a:r>
              <a:rPr lang="en-US" sz="2000" dirty="0" smtClean="0"/>
              <a:t> theory</a:t>
            </a:r>
          </a:p>
          <a:p>
            <a:pPr marL="244475" lvl="1" indent="-285750"/>
            <a:r>
              <a:rPr lang="en-US" sz="2000" dirty="0" smtClean="0"/>
              <a:t>Predicting interconnect delays for </a:t>
            </a:r>
            <a:r>
              <a:rPr lang="en-US" sz="2000" dirty="0" err="1" smtClean="0"/>
              <a:t>multifanout</a:t>
            </a:r>
            <a:r>
              <a:rPr lang="en-US" sz="2000" dirty="0" smtClean="0"/>
              <a:t> nets in presence </a:t>
            </a:r>
            <a:br>
              <a:rPr lang="en-US" sz="2000" dirty="0" smtClean="0"/>
            </a:br>
            <a:r>
              <a:rPr lang="en-US" sz="2000" dirty="0" smtClean="0"/>
              <a:t>of blockages and validation</a:t>
            </a:r>
          </a:p>
          <a:p>
            <a:pPr marL="244475" lvl="1" indent="-285750"/>
            <a:r>
              <a:rPr lang="en-US" sz="2000" dirty="0" smtClean="0"/>
              <a:t>A fast and simple formula is proven in real design scenarios </a:t>
            </a:r>
            <a:br>
              <a:rPr lang="en-US" sz="2000" dirty="0" smtClean="0"/>
            </a:br>
            <a:r>
              <a:rPr lang="en-US" sz="2000" dirty="0" smtClean="0"/>
              <a:t>and can be practical used in early </a:t>
            </a:r>
            <a:r>
              <a:rPr lang="en-US" sz="2000" dirty="0" err="1" smtClean="0"/>
              <a:t>floorplaning</a:t>
            </a:r>
            <a:endParaRPr lang="en-US" sz="2000" dirty="0" smtClean="0"/>
          </a:p>
          <a:p>
            <a:pPr marL="244475" lvl="1" indent="-285750"/>
            <a:r>
              <a:rPr lang="en-US" sz="2000" dirty="0" smtClean="0"/>
              <a:t>Application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700" dirty="0" smtClean="0"/>
              <a:t>Access timing cost of different block configurations during </a:t>
            </a:r>
            <a:r>
              <a:rPr lang="en-US" sz="1700" dirty="0" err="1" smtClean="0"/>
              <a:t>floorplanning</a:t>
            </a:r>
            <a:endParaRPr lang="en-US" sz="1700" dirty="0" smtClean="0"/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700" dirty="0" smtClean="0"/>
              <a:t>Access different Steiner routes during wire planning</a:t>
            </a:r>
          </a:p>
          <a:p>
            <a:pPr marL="619125" lvl="3" indent="-285750">
              <a:buFont typeface="Arial" pitchFamily="34" charset="0"/>
              <a:buChar char="•"/>
            </a:pPr>
            <a:r>
              <a:rPr lang="en-US" sz="1700" dirty="0" smtClean="0"/>
              <a:t>Embed the formula into a placement algorithm</a:t>
            </a:r>
          </a:p>
          <a:p>
            <a:pPr marL="244475" lvl="1" indent="-285750"/>
            <a:endParaRPr lang="en-US" sz="2300" dirty="0" smtClean="0"/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103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8F2DAFE-6A60-4F44-899A-27119B4FBCC7}" type="slidenum">
              <a:rPr lang="en-US" altLang="de-DE" sz="1000" smtClean="0">
                <a:solidFill>
                  <a:srgbClr val="C0C0C0"/>
                </a:solidFill>
              </a:rPr>
              <a:pPr/>
              <a:t>5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08013" y="1052513"/>
            <a:ext cx="8193087" cy="5400675"/>
          </a:xfrm>
        </p:spPr>
        <p:txBody>
          <a:bodyPr/>
          <a:lstStyle/>
          <a:p>
            <a:pPr marL="285750" indent="-285750"/>
            <a:r>
              <a:rPr lang="en-US" sz="2400" dirty="0" smtClean="0"/>
              <a:t>Key assumption in this approach</a:t>
            </a:r>
            <a:r>
              <a:rPr lang="en-US" sz="2000" dirty="0" smtClean="0"/>
              <a:t>	</a:t>
            </a:r>
          </a:p>
          <a:p>
            <a:pPr marL="244475" lvl="1" indent="-285750"/>
            <a:r>
              <a:rPr lang="en-US" sz="2000" dirty="0" smtClean="0"/>
              <a:t>Smaller </a:t>
            </a:r>
            <a:r>
              <a:rPr lang="en-US" sz="2000" dirty="0"/>
              <a:t>blocks ignored</a:t>
            </a:r>
          </a:p>
          <a:p>
            <a:pPr marL="244475" lvl="1" indent="-285750"/>
            <a:r>
              <a:rPr lang="en-US" sz="2000" dirty="0"/>
              <a:t>Single-buffer type</a:t>
            </a:r>
          </a:p>
          <a:p>
            <a:pPr marL="244475" lvl="1" indent="-285750"/>
            <a:r>
              <a:rPr lang="en-US" sz="2000" dirty="0"/>
              <a:t>Block location is ignored</a:t>
            </a:r>
          </a:p>
          <a:p>
            <a:pPr marL="244475" lvl="1" indent="-285750"/>
            <a:r>
              <a:rPr lang="en-US" sz="2000" dirty="0"/>
              <a:t>Infinitesimal decoupling buffers</a:t>
            </a:r>
          </a:p>
          <a:p>
            <a:pPr marL="244475" lvl="1" indent="-285750"/>
            <a:r>
              <a:rPr lang="en-US" sz="2000" dirty="0"/>
              <a:t>Larger block front-to-end buffering</a:t>
            </a:r>
          </a:p>
          <a:p>
            <a:pPr marL="0" lvl="1" indent="0">
              <a:buNone/>
            </a:pPr>
            <a:endParaRPr lang="en-US" sz="2300" dirty="0" smtClean="0"/>
          </a:p>
          <a:p>
            <a:pPr marL="587375" lvl="1" indent="-285750">
              <a:lnSpc>
                <a:spcPct val="10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6" y="4149080"/>
            <a:ext cx="4394671" cy="136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8732" y="4217603"/>
            <a:ext cx="33123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Optimally buffered line with equally spaced buffers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Optimal realizable buffering when blockages are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4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" y="4383352"/>
            <a:ext cx="8855968" cy="1997976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Closed-form Formula for Two-Pin </a:t>
            </a:r>
            <a:r>
              <a:rPr lang="en-US" sz="2400" dirty="0" smtClean="0"/>
              <a:t>Nets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6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Basic assumption and idea</a:t>
                </a:r>
              </a:p>
              <a:p>
                <a:pPr marL="244475" lvl="1" indent="-285750"/>
                <a:r>
                  <a:rPr lang="en-US" sz="1900" dirty="0" smtClean="0"/>
                  <a:t>Assume an “ideal” buffer/inverter </a:t>
                </a:r>
                <a:r>
                  <a:rPr lang="en-US" sz="1900" b="1" i="1" u="sng" dirty="0" smtClean="0"/>
                  <a:t>b</a:t>
                </a:r>
                <a:r>
                  <a:rPr lang="en-US" sz="1900" dirty="0" smtClean="0"/>
                  <a:t> that is optimal for signal propagation</a:t>
                </a:r>
              </a:p>
              <a:p>
                <a:pPr marL="244475" lvl="1" indent="-285750"/>
                <a:r>
                  <a:rPr lang="en-US" sz="1900" dirty="0" smtClean="0"/>
                  <a:t>Intrinsic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900" b="0" i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1900" dirty="0" smtClean="0"/>
                  <a:t>Input Capacitance: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marL="244475" lvl="1" indent="-285750"/>
                <a:r>
                  <a:rPr lang="en-US" sz="1900" dirty="0" smtClean="0"/>
                  <a:t>Unit wire resistance and capacitance: R, C</a:t>
                </a:r>
              </a:p>
              <a:p>
                <a:pPr marL="244475" lvl="1" indent="-285750"/>
                <a:r>
                  <a:rPr lang="en-US" sz="1900" dirty="0" smtClean="0"/>
                  <a:t>Assumption:</a:t>
                </a:r>
              </a:p>
              <a:p>
                <a:pPr marL="619125" lvl="3" indent="-285750">
                  <a:buFont typeface="Arial" pitchFamily="34" charset="0"/>
                  <a:buChar char="•"/>
                </a:pPr>
                <a:r>
                  <a:rPr lang="en-US" sz="1800" dirty="0" smtClean="0"/>
                  <a:t>Driver of net has the same drive resistance as </a:t>
                </a:r>
                <a:r>
                  <a:rPr lang="en-US" sz="1800" b="1" i="1" dirty="0" smtClean="0"/>
                  <a:t>b</a:t>
                </a:r>
                <a:r>
                  <a:rPr lang="en-US" sz="1800" dirty="0"/>
                  <a:t>	</a:t>
                </a:r>
                <a:endParaRPr lang="en-US" sz="1800" dirty="0" smtClean="0"/>
              </a:p>
              <a:p>
                <a:pPr marL="619125" lvl="3" indent="-285750">
                  <a:buFont typeface="Arial" pitchFamily="34" charset="0"/>
                  <a:buChar char="•"/>
                </a:pPr>
                <a:r>
                  <a:rPr lang="en-US" sz="1800" dirty="0" smtClean="0"/>
                  <a:t>Sink of the net has an input capacitance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619125" lvl="3" indent="-285750">
                  <a:buFont typeface="Arial" pitchFamily="34" charset="0"/>
                  <a:buChar char="•"/>
                </a:pPr>
                <a:r>
                  <a:rPr lang="en-US" sz="1800" dirty="0" smtClean="0"/>
                  <a:t>Intrinsic buffer delay is zero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4"/>
                <a:stretch>
                  <a:fillRect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4293096"/>
                <a:ext cx="4248472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𝑔𝑎𝑡𝑒</m:t>
                        </m:r>
                      </m:sub>
                    </m:sSub>
                  </m:oMath>
                </a14:m>
                <a:r>
                  <a:rPr lang="en-US" sz="1800" i="1" dirty="0" smtClean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∗(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b="0" i="1" dirty="0" smtClean="0">
                    <a:latin typeface="+mj-lt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𝑤𝑖𝑟𝑒</m:t>
                        </m:r>
                      </m:sub>
                    </m:sSub>
                  </m:oMath>
                </a14:m>
                <a:r>
                  <a:rPr lang="en-US" sz="1800" i="1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  <m:r>
                      <a:rPr lang="en-US" sz="18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∗(0.5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293096"/>
                <a:ext cx="4248472" cy="697370"/>
              </a:xfrm>
              <a:prstGeom prst="rect">
                <a:avLst/>
              </a:prstGeom>
              <a:blipFill rotWithShape="1">
                <a:blip r:embed="rId5"/>
                <a:stretch>
                  <a:fillRect t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9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Closed-form Formula for Two-Pin </a:t>
            </a:r>
            <a:r>
              <a:rPr lang="en-US" sz="2400" dirty="0" smtClean="0"/>
              <a:t>Nets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7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Delay Formula with No Blockages</a:t>
                </a:r>
              </a:p>
              <a:p>
                <a:pPr marL="244475" lvl="1" indent="-285750"/>
                <a:r>
                  <a:rPr lang="en-US" sz="1800" dirty="0" smtClean="0"/>
                  <a:t>Theorem 1: </a:t>
                </a:r>
                <a:r>
                  <a:rPr lang="en-US" sz="1800" dirty="0"/>
                  <a:t>The delay </a:t>
                </a:r>
                <a:r>
                  <a:rPr lang="en-US" sz="1800" i="1" dirty="0"/>
                  <a:t>D</a:t>
                </a:r>
                <a:r>
                  <a:rPr lang="en-US" sz="1800" dirty="0"/>
                  <a:t>(</a:t>
                </a:r>
                <a:r>
                  <a:rPr lang="en-US" sz="1800" i="1" dirty="0"/>
                  <a:t>L</a:t>
                </a:r>
                <a:r>
                  <a:rPr lang="en-US" sz="1800" dirty="0"/>
                  <a:t>) function of an optimally buffered </a:t>
                </a:r>
                <a:r>
                  <a:rPr lang="en-US" sz="1800" dirty="0" smtClean="0"/>
                  <a:t>line of </a:t>
                </a:r>
                <a:r>
                  <a:rPr lang="en-US" sz="1800" dirty="0"/>
                  <a:t>length </a:t>
                </a:r>
                <a:r>
                  <a:rPr lang="en-US" sz="1800" i="1" dirty="0"/>
                  <a:t>L </a:t>
                </a:r>
                <a:r>
                  <a:rPr lang="en-US" sz="1800" dirty="0"/>
                  <a:t>with no blockages </a:t>
                </a:r>
                <a:r>
                  <a:rPr lang="en-US" sz="1800" dirty="0" smtClean="0"/>
                  <a:t>is </a:t>
                </a:r>
                <a:r>
                  <a:rPr lang="en-US" sz="1800" dirty="0"/>
                  <a:t>the </a:t>
                </a:r>
                <a:r>
                  <a:rPr lang="en-US" sz="1800" dirty="0" smtClean="0"/>
                  <a:t>linear function </a:t>
                </a:r>
                <a:r>
                  <a:rPr lang="en-US" sz="1800" dirty="0"/>
                  <a:t>of the design and buffer </a:t>
                </a:r>
                <a:r>
                  <a:rPr lang="en-US" sz="1800" dirty="0" smtClean="0"/>
                  <a:t>parasitic </a:t>
                </a:r>
                <a:r>
                  <a:rPr lang="en-US" sz="1800" dirty="0"/>
                  <a:t>given </a:t>
                </a:r>
                <a:r>
                  <a:rPr lang="en-US" sz="1800" dirty="0" smtClean="0"/>
                  <a:t>by</a:t>
                </a:r>
              </a:p>
              <a:p>
                <a:pPr marL="244475" lvl="1" indent="-285750"/>
                <a:endParaRPr lang="en-US" sz="500" dirty="0" smtClean="0"/>
              </a:p>
              <a:p>
                <a:pPr marL="392113" lvl="2" indent="-285750"/>
                <a:r>
                  <a:rPr lang="en-US" sz="2000" dirty="0"/>
                  <a:t>	</a:t>
                </a:r>
                <a:r>
                  <a:rPr lang="en-US" sz="2000" dirty="0" smtClean="0"/>
                  <a:t>		</a:t>
                </a: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/>
                              </a:rPr>
                              <m:t>𝑅𝐶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i="1" dirty="0" smtClean="0">
                    <a:latin typeface="Cambria Math"/>
                  </a:rPr>
                  <a:t>			</a:t>
                </a:r>
                <a:r>
                  <a:rPr lang="en-US" sz="1800" dirty="0" smtClean="0">
                    <a:latin typeface="Cambria Math"/>
                  </a:rPr>
                  <a:t>(1)</a:t>
                </a:r>
              </a:p>
              <a:p>
                <a:pPr marL="392113" lvl="2" indent="-285750"/>
                <a:endParaRPr lang="en-US" sz="500" dirty="0" smtClean="0"/>
              </a:p>
              <a:p>
                <a:pPr marL="244475" lvl="1" indent="-285750"/>
                <a:r>
                  <a:rPr lang="en-US" sz="1800" dirty="0" smtClean="0"/>
                  <a:t>Proof: Let k be number of stages (k-1 buffers) that result in the optimal delay along L. The length of wire between consecutive stages is L/k. </a:t>
                </a:r>
                <a:br>
                  <a:rPr lang="en-US" sz="1800" dirty="0" smtClean="0"/>
                </a:br>
                <a:r>
                  <a:rPr lang="en-US" sz="1800" dirty="0" smtClean="0"/>
                  <a:t>The delay on the line is given by k times sum of buffer delay and wire delay</a:t>
                </a:r>
              </a:p>
              <a:p>
                <a:pPr marL="0" lvl="1" indent="0">
                  <a:buNone/>
                </a:pPr>
                <a:r>
                  <a:rPr lang="en-US" sz="600" dirty="0" smtClean="0"/>
                  <a:t> </a:t>
                </a:r>
              </a:p>
              <a:p>
                <a:pPr marL="392113" lvl="2" indent="-285750"/>
                <a:r>
                  <a:rPr lang="en-US" sz="1900" dirty="0" smtClean="0"/>
                  <a:t>          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𝑅𝐿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𝐶𝐿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 smtClean="0"/>
                  <a:t>		(2)</a:t>
                </a:r>
              </a:p>
              <a:p>
                <a:pPr marL="392113" lvl="2" indent="-285750"/>
                <a:endParaRPr lang="en-US" sz="1900" dirty="0" smtClean="0"/>
              </a:p>
              <a:p>
                <a:pPr marL="392113" lvl="2" indent="-285750"/>
                <a:r>
                  <a:rPr lang="en-US" sz="1800" dirty="0" smtClean="0"/>
                  <a:t>	By taking derivative with respect to k, setting expression to zero:</a:t>
                </a:r>
                <a:endParaRPr lang="en-US" sz="1200" dirty="0"/>
              </a:p>
              <a:p>
                <a:pPr marL="392113" lvl="2" indent="-285750"/>
                <a:endParaRPr lang="en-US" sz="1800" dirty="0" smtClean="0"/>
              </a:p>
              <a:p>
                <a:pPr marL="392113" lvl="2" indent="-285750"/>
                <a:r>
                  <a:rPr lang="en-US" sz="1800" b="0" dirty="0" smtClean="0"/>
                  <a:t>      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𝐿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𝑅𝐶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sz="1800" dirty="0" smtClean="0"/>
                  <a:t>					(3)</a:t>
                </a:r>
              </a:p>
              <a:p>
                <a:pPr marL="392113" lvl="2" indent="-285750"/>
                <a:endParaRPr lang="en-US" sz="1600" dirty="0" smtClean="0"/>
              </a:p>
              <a:p>
                <a:pPr marL="392113" lvl="2" indent="-285750"/>
                <a:r>
                  <a:rPr lang="en-US" sz="1800" dirty="0"/>
                  <a:t>	</a:t>
                </a:r>
                <a:endParaRPr lang="en-US" sz="1800" dirty="0" smtClean="0"/>
              </a:p>
              <a:p>
                <a:pPr marL="392113" lvl="2" indent="-285750"/>
                <a:r>
                  <a:rPr lang="en-US" sz="1900" dirty="0"/>
                  <a:t>	</a:t>
                </a:r>
                <a:r>
                  <a:rPr lang="en-US" sz="1900" dirty="0" smtClean="0"/>
                  <a:t>				</a:t>
                </a:r>
              </a:p>
              <a:p>
                <a:pPr marL="563563" lvl="2" indent="-457200">
                  <a:buFont typeface="+mj-lt"/>
                  <a:buAutoNum type="arabicPeriod"/>
                </a:pPr>
                <a:endParaRPr lang="en-US" sz="1900" dirty="0" smtClean="0"/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3"/>
                <a:stretch>
                  <a:fillRect t="-1354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504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Closed-form Formula for Two-Pin </a:t>
            </a:r>
            <a:r>
              <a:rPr lang="en-US" sz="2400" dirty="0" smtClean="0"/>
              <a:t>Nets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8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Delay Formula with No Blockages</a:t>
                </a:r>
              </a:p>
              <a:p>
                <a:pPr marL="244475" lvl="1" indent="-285750"/>
                <a:r>
                  <a:rPr lang="en-US" sz="1800" dirty="0" smtClean="0"/>
                  <a:t>Theorem 1 is independent of number of buffers.</a:t>
                </a:r>
                <a:endParaRPr lang="en-US" sz="1800" dirty="0"/>
              </a:p>
              <a:p>
                <a:pPr marL="244475" lvl="1" indent="-285750"/>
                <a:r>
                  <a:rPr lang="en-US" sz="1800" dirty="0" smtClean="0"/>
                  <a:t>Though D(L) in Equation 1 is a lower bound of realizable delay,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 the </a:t>
                </a:r>
                <a:r>
                  <a:rPr lang="en-US" sz="1800" dirty="0" smtClean="0"/>
                  <a:t>error is small</a:t>
                </a:r>
              </a:p>
              <a:p>
                <a:pPr marL="842963" lvl="4" indent="-285750">
                  <a:buFont typeface="Arial" pitchFamily="34" charset="0"/>
                  <a:buChar char="•"/>
                </a:pPr>
                <a:r>
                  <a:rPr lang="en-US" sz="1800" dirty="0" smtClean="0"/>
                  <a:t>As L goes to infinity, the ratio becomes one</a:t>
                </a:r>
              </a:p>
              <a:p>
                <a:pPr marL="842963" lvl="4" indent="-285750">
                  <a:buFont typeface="Arial" pitchFamily="34" charset="0"/>
                  <a:buChar char="•"/>
                </a:pPr>
                <a:r>
                  <a:rPr lang="en-US" sz="1800" dirty="0" smtClean="0"/>
                  <a:t>Maximum </a:t>
                </a:r>
                <a:r>
                  <a:rPr lang="en-US" sz="1800" dirty="0"/>
                  <a:t>error occurs when k is not an </a:t>
                </a:r>
                <a:r>
                  <a:rPr lang="en-US" sz="1800" dirty="0" smtClean="0"/>
                  <a:t>integer</a:t>
                </a:r>
              </a:p>
              <a:p>
                <a:pPr marL="842963" lvl="4" indent="-285750">
                  <a:buFont typeface="Arial" pitchFamily="34" charset="0"/>
                  <a:buChar char="•"/>
                </a:pPr>
                <a:endParaRPr lang="en-US" sz="1800" dirty="0"/>
              </a:p>
              <a:p>
                <a:pPr marL="842963" lvl="4" indent="-285750">
                  <a:buFont typeface="Arial" pitchFamily="34" charset="0"/>
                  <a:buChar char="•"/>
                </a:pPr>
                <a:endParaRPr lang="en-US" sz="1800" dirty="0" smtClean="0"/>
              </a:p>
              <a:p>
                <a:pPr marL="842963" lvl="4" indent="-285750">
                  <a:buFont typeface="Arial" pitchFamily="34" charset="0"/>
                  <a:buChar char="•"/>
                </a:pPr>
                <a:endParaRPr lang="en-US" sz="1800" dirty="0"/>
              </a:p>
              <a:p>
                <a:pPr marL="842963" lvl="4" indent="-285750">
                  <a:buFont typeface="Arial" pitchFamily="34" charset="0"/>
                  <a:buChar char="•"/>
                </a:pPr>
                <a:endParaRPr lang="en-US" sz="1800" dirty="0" smtClean="0"/>
              </a:p>
              <a:p>
                <a:pPr marL="842963" lvl="4" indent="-285750">
                  <a:buFont typeface="Arial" pitchFamily="34" charset="0"/>
                  <a:buChar char="•"/>
                </a:pPr>
                <a:endParaRPr lang="en-US" sz="1800" dirty="0"/>
              </a:p>
              <a:p>
                <a:pPr marL="557213" lvl="4" indent="0"/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600" dirty="0" smtClean="0"/>
              </a:p>
              <a:p>
                <a:pPr marL="244475" lvl="1" indent="-285750"/>
                <a:r>
                  <a:rPr lang="en-US" sz="1900" dirty="0" smtClean="0"/>
                  <a:t>Corollary 1: The optimum spacing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900" dirty="0" smtClean="0"/>
                  <a:t> between buffers is:</a:t>
                </a:r>
              </a:p>
              <a:p>
                <a:pPr marL="0" lvl="1" indent="0">
                  <a:buNone/>
                </a:pPr>
                <a:r>
                  <a:rPr lang="en-US" sz="1900" dirty="0" smtClean="0"/>
                  <a:t>  </a:t>
                </a:r>
                <a:endParaRPr lang="en-US" sz="1800" dirty="0" smtClean="0"/>
              </a:p>
              <a:p>
                <a:pPr marL="392113" lvl="2" indent="-285750"/>
                <a:r>
                  <a:rPr lang="en-US" sz="1800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𝑅𝐶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 smtClean="0"/>
                  <a:t>	</a:t>
                </a:r>
                <a:r>
                  <a:rPr lang="en-US" sz="1800" dirty="0" smtClean="0"/>
                  <a:t>				(4)</a:t>
                </a:r>
                <a:endParaRPr lang="en-US" sz="1800" dirty="0"/>
              </a:p>
              <a:p>
                <a:pPr marL="0" lvl="1" indent="0">
                  <a:buNone/>
                </a:pPr>
                <a:r>
                  <a:rPr lang="en-US" sz="1900" dirty="0"/>
                  <a:t>	</a:t>
                </a:r>
                <a:r>
                  <a:rPr lang="en-US" sz="1900" dirty="0" smtClean="0"/>
                  <a:t>	</a:t>
                </a:r>
                <a:endParaRPr lang="en-US" sz="1900" dirty="0"/>
              </a:p>
            </p:txBody>
          </p:sp>
        </mc:Choice>
        <mc:Fallback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3"/>
                <a:stretch>
                  <a:fillRect t="-1354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3456384" cy="2209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82660" y="3828093"/>
            <a:ext cx="2304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(1) to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lvl="1"/>
            <a:r>
              <a:rPr lang="en-US" sz="2400" dirty="0"/>
              <a:t>Closed-form Formula for Two-Pin </a:t>
            </a:r>
            <a:r>
              <a:rPr lang="en-US" sz="2400" dirty="0" smtClean="0"/>
              <a:t>Nets</a:t>
            </a:r>
            <a:endParaRPr lang="en-US" sz="2800" dirty="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B016C5-63D6-4F0A-8E01-4C8E1AD9EE3C}" type="slidenum">
              <a:rPr lang="en-US" altLang="de-DE" sz="1000" smtClean="0">
                <a:solidFill>
                  <a:srgbClr val="C0C0C0"/>
                </a:solidFill>
              </a:rPr>
              <a:pPr/>
              <a:t>9</a:t>
            </a:fld>
            <a:endParaRPr lang="en-US" altLang="de-DE" sz="1000" smtClean="0">
              <a:solidFill>
                <a:srgbClr val="C0C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</p:spPr>
            <p:txBody>
              <a:bodyPr/>
              <a:lstStyle/>
              <a:p>
                <a:pPr marL="285750" indent="-285750"/>
                <a:r>
                  <a:rPr lang="en-US" sz="2400" dirty="0" smtClean="0"/>
                  <a:t>Delay Formula with Blockages</a:t>
                </a:r>
              </a:p>
              <a:p>
                <a:pPr marL="244475" lvl="1" indent="-285750"/>
                <a:r>
                  <a:rPr lang="en-US" sz="1800" dirty="0" smtClean="0"/>
                  <a:t>Consider inserting a block of width </a:t>
                </a:r>
                <a:r>
                  <a:rPr lang="en-US" sz="1800" b="1" i="1" dirty="0" smtClean="0"/>
                  <a:t>w</a:t>
                </a:r>
                <a:r>
                  <a:rPr lang="en-US" sz="1800" dirty="0" smtClean="0"/>
                  <a:t> somewhere on the line </a:t>
                </a:r>
                <a:r>
                  <a:rPr lang="en-US" sz="1800" b="1" i="1" dirty="0" smtClean="0"/>
                  <a:t>L</a:t>
                </a:r>
              </a:p>
              <a:p>
                <a:pPr marL="244475" lvl="1" indent="-285750"/>
                <a:r>
                  <a:rPr lang="en-US" sz="1800" dirty="0" smtClean="0"/>
                  <a:t> Let </a:t>
                </a:r>
                <a:r>
                  <a:rPr lang="en-US" sz="1800" i="1" dirty="0" smtClean="0"/>
                  <a:t>l(</a:t>
                </a:r>
                <a:r>
                  <a:rPr lang="en-US" sz="1800" i="1" dirty="0" err="1" smtClean="0"/>
                  <a:t>u,v</a:t>
                </a:r>
                <a:r>
                  <a:rPr lang="en-US" sz="1800" i="1" dirty="0" smtClean="0"/>
                  <a:t>)</a:t>
                </a:r>
                <a:r>
                  <a:rPr lang="en-US" sz="1800" dirty="0" smtClean="0"/>
                  <a:t> be the length of route from u to v</a:t>
                </a:r>
              </a:p>
              <a:p>
                <a:pPr marL="244475" lvl="1" indent="-285750"/>
                <a:r>
                  <a:rPr lang="en-US" sz="1800" dirty="0" smtClean="0"/>
                  <a:t>Two cases:</a:t>
                </a:r>
              </a:p>
              <a:p>
                <a:pPr marL="842963" lvl="4" indent="-285750">
                  <a:buFont typeface="Arial" pitchFamily="34" charset="0"/>
                  <a:buChar char="•"/>
                </a:pPr>
                <a:r>
                  <a:rPr lang="en-US" sz="1700" dirty="0" smtClean="0"/>
                  <a:t>w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7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endParaRPr lang="en-US" sz="1700" dirty="0" smtClean="0"/>
              </a:p>
              <a:p>
                <a:pPr marL="1300163" lvl="5" indent="-285750">
                  <a:buFont typeface="Arial" pitchFamily="34" charset="0"/>
                  <a:buChar char="•"/>
                </a:pPr>
                <a:r>
                  <a:rPr lang="en-US" sz="1700" dirty="0" smtClean="0"/>
                  <a:t>Ignore w and just use Theorem 1</a:t>
                </a:r>
              </a:p>
              <a:p>
                <a:pPr marL="842963" lvl="4" indent="-285750">
                  <a:buFont typeface="Arial" pitchFamily="34" charset="0"/>
                  <a:buChar char="•"/>
                </a:pPr>
                <a:r>
                  <a:rPr lang="en-US" sz="1700" dirty="0" smtClean="0"/>
                  <a:t>w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17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endParaRPr lang="en-US" sz="1700" dirty="0" smtClean="0"/>
              </a:p>
              <a:p>
                <a:pPr marL="1300163" lvl="5" indent="-285750">
                  <a:buFont typeface="Arial" pitchFamily="34" charset="0"/>
                  <a:buChar char="•"/>
                </a:pPr>
                <a:r>
                  <a:rPr lang="en-US" sz="1700" dirty="0" smtClean="0"/>
                  <a:t>Placing a buffer before and after a blockage</a:t>
                </a:r>
              </a:p>
              <a:p>
                <a:pPr marL="1300163" lvl="5" indent="-285750">
                  <a:buFont typeface="Arial" pitchFamily="34" charset="0"/>
                  <a:buChar char="•"/>
                </a:pPr>
                <a:r>
                  <a:rPr lang="en-US" sz="1700" dirty="0" smtClean="0"/>
                  <a:t>For the reset of line, use Theorem 1</a:t>
                </a:r>
                <a:endParaRPr lang="en-US" sz="1700" dirty="0"/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013" y="1052513"/>
                <a:ext cx="8193087" cy="5400675"/>
              </a:xfrm>
              <a:blipFill rotWithShape="1">
                <a:blip r:embed="rId3"/>
                <a:stretch>
                  <a:fillRect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4582564" cy="20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5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1421</Words>
  <Application>Microsoft Office PowerPoint</Application>
  <PresentationFormat>On-screen Show (4:3)</PresentationFormat>
  <Paragraphs>265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Präsentation Springer</vt:lpstr>
      <vt:lpstr>Photo Editor-Foto</vt:lpstr>
      <vt:lpstr>EECS 527 Paper Presentation</vt:lpstr>
      <vt:lpstr>EECS 527 Paper Presentation</vt:lpstr>
      <vt:lpstr>Introduction</vt:lpstr>
      <vt:lpstr>Introduction</vt:lpstr>
      <vt:lpstr>Introduction</vt:lpstr>
      <vt:lpstr>Closed-form Formula for Two-Pin Nets</vt:lpstr>
      <vt:lpstr>Closed-form Formula for Two-Pin Nets</vt:lpstr>
      <vt:lpstr>Closed-form Formula for Two-Pin Nets</vt:lpstr>
      <vt:lpstr>Closed-form Formula for Two-Pin Nets</vt:lpstr>
      <vt:lpstr>Closed-form Formula for Two-Pin Nets</vt:lpstr>
      <vt:lpstr>Two-Pin Experiment</vt:lpstr>
      <vt:lpstr>Linear-Time Estimation for Trees</vt:lpstr>
      <vt:lpstr>Linear-Time Estimation for Trees</vt:lpstr>
      <vt:lpstr>Linear-Time Estimation for Trees</vt:lpstr>
      <vt:lpstr>Linear-Time Estimation for Trees</vt:lpstr>
      <vt:lpstr>Linear-Time Estimation for Trees</vt:lpstr>
      <vt:lpstr>Experiments for Multisink Nets</vt:lpstr>
      <vt:lpstr>Experiments for Multisink Nets</vt:lpstr>
      <vt:lpstr>Experiments for Multisink Nets</vt:lpstr>
      <vt:lpstr>EECS 527 Paper Presentation</vt:lpstr>
      <vt:lpstr>EECS 527 Paper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VLSI Physical Design, Springer Verlag</dc:title>
  <dc:subject>Chapter 5 -- Global Routing</dc:subject>
  <dc:creator/>
  <dc:description>Some Images (c) 2011 Springer Verlag</dc:description>
  <cp:lastModifiedBy/>
  <cp:revision>264</cp:revision>
  <dcterms:created xsi:type="dcterms:W3CDTF">2006-01-19T09:34:56Z</dcterms:created>
  <dcterms:modified xsi:type="dcterms:W3CDTF">2013-04-15T19:06:51Z</dcterms:modified>
</cp:coreProperties>
</file>